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52" r:id="rId3"/>
    <p:sldId id="329" r:id="rId4"/>
    <p:sldId id="318" r:id="rId5"/>
    <p:sldId id="4127" r:id="rId6"/>
    <p:sldId id="322" r:id="rId7"/>
    <p:sldId id="304" r:id="rId8"/>
    <p:sldId id="4128" r:id="rId9"/>
    <p:sldId id="4135" r:id="rId10"/>
    <p:sldId id="4133" r:id="rId11"/>
    <p:sldId id="4137" r:id="rId1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D7A"/>
    <a:srgbClr val="004374"/>
    <a:srgbClr val="EBF2F1"/>
    <a:srgbClr val="BF9BAA"/>
    <a:srgbClr val="2A605D"/>
    <a:srgbClr val="D08AC3"/>
    <a:srgbClr val="993792"/>
    <a:srgbClr val="BBE2FF"/>
    <a:srgbClr val="275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55E84-1194-40F4-9417-B799DDE08C46}" v="23" dt="2023-07-10T12:56:26.495"/>
    <p1510:client id="{128C3F4C-F86B-4A96-A893-18CD07A932A0}" v="101" dt="2023-07-10T10:49:46.703"/>
    <p1510:client id="{AA00E85F-74EE-4333-8EDA-52AE11809431}" v="15" dt="2023-07-10T14:18:29.063"/>
    <p1510:client id="{BFE47814-B768-48BE-B691-9C14113BE264}" v="187" dt="2023-07-10T12:45:04.136"/>
    <p1510:client id="{CA9DFAE9-F575-41D2-B51E-947524A07185}" v="51" dt="2023-07-10T13:55:37.67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82186" autoAdjust="0"/>
  </p:normalViewPr>
  <p:slideViewPr>
    <p:cSldViewPr snapToGrid="0">
      <p:cViewPr varScale="1">
        <p:scale>
          <a:sx n="93" d="100"/>
          <a:sy n="93" d="100"/>
        </p:scale>
        <p:origin x="69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263E6B-4221-4E15-B775-1AF55D4DE7C4}" type="datetimeFigureOut">
              <a:rPr lang="sv-SE" smtClean="0"/>
              <a:pPr/>
              <a:t>2023-08-21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DFDEE8-F113-436E-BCA0-69AC2F0B07F5}" type="slidenum">
              <a:rPr lang="sv-SE" smtClean="0"/>
              <a:pPr/>
              <a:t>‹#›</a:t>
            </a:fld>
            <a:endParaRPr lang="sv-SE"/>
          </a:p>
        </p:txBody>
      </p:sp>
    </p:spTree>
    <p:extLst>
      <p:ext uri="{BB962C8B-B14F-4D97-AF65-F5344CB8AC3E}">
        <p14:creationId xmlns:p14="http://schemas.microsoft.com/office/powerpoint/2010/main" val="136219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nationalsystemforknowledgedrivenmanagementwithinswedishhealthcare.56857.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 national board for knowledge-based management in Swedish healthcare: a joint structure for quality and safety in all 21 regions of  Sweden.</a:t>
            </a:r>
            <a:endParaRPr lang="sv-SE" dirty="0"/>
          </a:p>
        </p:txBody>
      </p:sp>
      <p:sp>
        <p:nvSpPr>
          <p:cNvPr id="4" name="Platshållare för bildnummer 3"/>
          <p:cNvSpPr>
            <a:spLocks noGrp="1"/>
          </p:cNvSpPr>
          <p:nvPr>
            <p:ph type="sldNum" sz="quarter" idx="10"/>
          </p:nvPr>
        </p:nvSpPr>
        <p:spPr/>
        <p:txBody>
          <a:bodyPr/>
          <a:lstStyle/>
          <a:p>
            <a:fld id="{5DDFDEE8-F113-436E-BCA0-69AC2F0B07F5}" type="slidenum">
              <a:rPr lang="sv-SE" smtClean="0"/>
              <a:pPr/>
              <a:t>1</a:t>
            </a:fld>
            <a:endParaRPr lang="sv-SE"/>
          </a:p>
        </p:txBody>
      </p:sp>
    </p:spTree>
    <p:extLst>
      <p:ext uri="{BB962C8B-B14F-4D97-AF65-F5344CB8AC3E}">
        <p14:creationId xmlns:p14="http://schemas.microsoft.com/office/powerpoint/2010/main" val="417483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DDFDEE8-F113-436E-BCA0-69AC2F0B07F5}" type="slidenum">
              <a:rPr lang="sv-SE" smtClean="0"/>
              <a:pPr/>
              <a:t>11</a:t>
            </a:fld>
            <a:endParaRPr lang="sv-SE"/>
          </a:p>
        </p:txBody>
      </p:sp>
    </p:spTree>
    <p:extLst>
      <p:ext uri="{BB962C8B-B14F-4D97-AF65-F5344CB8AC3E}">
        <p14:creationId xmlns:p14="http://schemas.microsoft.com/office/powerpoint/2010/main" val="24649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Länken</a:t>
            </a:r>
            <a:r>
              <a:rPr lang="en-US" dirty="0"/>
              <a:t> I </a:t>
            </a:r>
            <a:r>
              <a:rPr lang="en-US" dirty="0" err="1"/>
              <a:t>rubriken</a:t>
            </a:r>
            <a:r>
              <a:rPr lang="en-US" dirty="0"/>
              <a:t> </a:t>
            </a:r>
            <a:r>
              <a:rPr lang="en-US" dirty="0" err="1"/>
              <a:t>länkar</a:t>
            </a:r>
            <a:r>
              <a:rPr lang="en-US" dirty="0"/>
              <a:t> </a:t>
            </a:r>
            <a:r>
              <a:rPr lang="en-US"/>
              <a:t>till </a:t>
            </a:r>
            <a:r>
              <a:rPr lang="en-US" dirty="0" err="1"/>
              <a:t>webbsidan</a:t>
            </a:r>
            <a:r>
              <a:rPr lang="en-US" dirty="0"/>
              <a:t> </a:t>
            </a:r>
            <a:r>
              <a:rPr lang="en-US" dirty="0" err="1"/>
              <a:t>där</a:t>
            </a:r>
            <a:r>
              <a:rPr lang="en-US" dirty="0"/>
              <a:t> </a:t>
            </a:r>
            <a:r>
              <a:rPr lang="en-US" dirty="0" err="1"/>
              <a:t>filmen</a:t>
            </a:r>
            <a:r>
              <a:rPr lang="en-US" dirty="0"/>
              <a:t> </a:t>
            </a:r>
            <a:r>
              <a:rPr lang="en-US" dirty="0" err="1"/>
              <a:t>finns</a:t>
            </a:r>
            <a:r>
              <a:rPr lang="en-US" dirty="0"/>
              <a:t>: </a:t>
            </a:r>
            <a:r>
              <a:rPr lang="en-US" dirty="0">
                <a:hlinkClick r:id="rId3"/>
              </a:rPr>
              <a:t>https://kunskapsstyrningvard.se/kunskapsstyrningvard/omkunskapsstyrning/nationalsystemforknowledgedrivenmanagementwithinswedishhealthcare.56857.html</a:t>
            </a:r>
            <a:endParaRPr lang="en-US">
              <a:cs typeface="Calibri"/>
            </a:endParaRPr>
          </a:p>
          <a:p>
            <a:endParaRPr lang="en-US" dirty="0">
              <a:cs typeface="Calibri"/>
            </a:endParaRPr>
          </a:p>
        </p:txBody>
      </p:sp>
      <p:sp>
        <p:nvSpPr>
          <p:cNvPr id="4" name="Platshållare för bildnummer 3"/>
          <p:cNvSpPr>
            <a:spLocks noGrp="1"/>
          </p:cNvSpPr>
          <p:nvPr>
            <p:ph type="sldNum" sz="quarter" idx="10"/>
          </p:nvPr>
        </p:nvSpPr>
        <p:spPr/>
        <p:txBody>
          <a:bodyPr/>
          <a:lstStyle/>
          <a:p>
            <a:fld id="{5DDFDEE8-F113-436E-BCA0-69AC2F0B07F5}" type="slidenum">
              <a:rPr lang="sv-SE" smtClean="0"/>
              <a:pPr/>
              <a:t>2</a:t>
            </a:fld>
            <a:endParaRPr lang="sv-SE"/>
          </a:p>
        </p:txBody>
      </p:sp>
    </p:spTree>
    <p:extLst>
      <p:ext uri="{BB962C8B-B14F-4D97-AF65-F5344CB8AC3E}">
        <p14:creationId xmlns:p14="http://schemas.microsoft.com/office/powerpoint/2010/main" val="76060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DDFDEE8-F113-436E-BCA0-69AC2F0B07F5}" type="slidenum">
              <a:rPr lang="sv-SE" smtClean="0"/>
              <a:pPr/>
              <a:t>4</a:t>
            </a:fld>
            <a:endParaRPr lang="sv-SE"/>
          </a:p>
        </p:txBody>
      </p:sp>
    </p:spTree>
    <p:extLst>
      <p:ext uri="{BB962C8B-B14F-4D97-AF65-F5344CB8AC3E}">
        <p14:creationId xmlns:p14="http://schemas.microsoft.com/office/powerpoint/2010/main" val="289427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hur det kan skilja sig mellan regionerna hur vård bedrivs. Målet är att få en jämlik vård över hela landet baserat på bästa tillgängliga kunskap.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38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rgbClr val="377D7A"/>
                </a:solidFill>
              </a:rPr>
              <a:t>Knowledge-based -</a:t>
            </a:r>
            <a:r>
              <a:rPr lang="sv-SE" dirty="0">
                <a:solidFill>
                  <a:srgbClr val="377D7A"/>
                </a:solidFill>
              </a:rPr>
              <a:t> </a:t>
            </a:r>
            <a:r>
              <a:rPr lang="sv-SE" dirty="0"/>
              <a:t>Healthcare should be based on the best available knowledge, originating both from science and tried and tested experience.</a:t>
            </a:r>
          </a:p>
          <a:p>
            <a:r>
              <a:rPr lang="sv-SE" b="1" dirty="0">
                <a:solidFill>
                  <a:srgbClr val="377D7A"/>
                </a:solidFill>
              </a:rPr>
              <a:t>Safe -</a:t>
            </a:r>
            <a:r>
              <a:rPr lang="sv-SE" dirty="0">
                <a:solidFill>
                  <a:srgbClr val="377D7A"/>
                </a:solidFill>
              </a:rPr>
              <a:t> </a:t>
            </a:r>
            <a:r>
              <a:rPr lang="sv-SE" dirty="0"/>
              <a:t>Healthcare should be safe. Risk prevention of injuries is essential. Operations </a:t>
            </a:r>
            <a:r>
              <a:rPr lang="sv-SE" dirty="0" err="1"/>
              <a:t>should</a:t>
            </a:r>
            <a:r>
              <a:rPr lang="sv-SE" dirty="0"/>
              <a:t> be </a:t>
            </a:r>
            <a:r>
              <a:rPr lang="sv-SE" dirty="0" err="1"/>
              <a:t>characterised</a:t>
            </a:r>
            <a:r>
              <a:rPr lang="sv-SE" dirty="0"/>
              <a:t> by legal </a:t>
            </a:r>
            <a:r>
              <a:rPr lang="sv-SE" dirty="0" err="1"/>
              <a:t>certainty</a:t>
            </a:r>
            <a:r>
              <a:rPr lang="sv-SE" dirty="0"/>
              <a:t>. </a:t>
            </a:r>
          </a:p>
          <a:p>
            <a:r>
              <a:rPr lang="sv-SE" b="1" dirty="0">
                <a:solidFill>
                  <a:srgbClr val="377D7A"/>
                </a:solidFill>
              </a:rPr>
              <a:t>Individually adapted -</a:t>
            </a:r>
            <a:r>
              <a:rPr lang="sv-SE" dirty="0">
                <a:solidFill>
                  <a:srgbClr val="377D7A"/>
                </a:solidFill>
              </a:rPr>
              <a:t> </a:t>
            </a:r>
            <a:r>
              <a:rPr lang="sv-SE" dirty="0"/>
              <a:t>Healthcare should be carried out with respect for the individual’s specific needs, expectations and integrity. The </a:t>
            </a:r>
            <a:r>
              <a:rPr lang="sv-SE" dirty="0" err="1"/>
              <a:t>individual</a:t>
            </a:r>
            <a:r>
              <a:rPr lang="sv-SE" dirty="0"/>
              <a:t> </a:t>
            </a:r>
            <a:r>
              <a:rPr lang="sv-SE" dirty="0" err="1"/>
              <a:t>should</a:t>
            </a:r>
            <a:r>
              <a:rPr lang="sv-SE" dirty="0"/>
              <a:t> be given the </a:t>
            </a:r>
            <a:r>
              <a:rPr lang="sv-SE" dirty="0" err="1"/>
              <a:t>opportunity</a:t>
            </a:r>
            <a:r>
              <a:rPr lang="sv-SE" dirty="0"/>
              <a:t> to </a:t>
            </a:r>
            <a:r>
              <a:rPr lang="sv-SE" dirty="0" err="1"/>
              <a:t>participate</a:t>
            </a:r>
            <a:r>
              <a:rPr lang="sv-SE" dirty="0"/>
              <a:t>. </a:t>
            </a:r>
          </a:p>
          <a:p>
            <a:r>
              <a:rPr lang="sv-SE" b="1" dirty="0">
                <a:solidFill>
                  <a:srgbClr val="377D7A"/>
                </a:solidFill>
              </a:rPr>
              <a:t>Equal -</a:t>
            </a:r>
            <a:r>
              <a:rPr lang="sv-SE" dirty="0">
                <a:solidFill>
                  <a:srgbClr val="377D7A"/>
                </a:solidFill>
              </a:rPr>
              <a:t> </a:t>
            </a:r>
            <a:r>
              <a:rPr lang="sv-SE" dirty="0"/>
              <a:t>Healthcare should be provided and distributed on equal terms for everyone. </a:t>
            </a:r>
          </a:p>
          <a:p>
            <a:r>
              <a:rPr lang="sv-SE" b="1" dirty="0">
                <a:solidFill>
                  <a:srgbClr val="377D7A"/>
                </a:solidFill>
              </a:rPr>
              <a:t>Accessible -</a:t>
            </a:r>
            <a:r>
              <a:rPr lang="sv-SE" dirty="0">
                <a:solidFill>
                  <a:srgbClr val="377D7A"/>
                </a:solidFill>
              </a:rPr>
              <a:t> </a:t>
            </a:r>
            <a:r>
              <a:rPr lang="sv-SE" dirty="0"/>
              <a:t>Healthcare should be accessible and provided within a reasonable time. Waiting times should not be unreasonably long. </a:t>
            </a:r>
          </a:p>
          <a:p>
            <a:r>
              <a:rPr lang="sv-SE" b="1" dirty="0">
                <a:solidFill>
                  <a:srgbClr val="377D7A"/>
                </a:solidFill>
              </a:rPr>
              <a:t>Efficient -</a:t>
            </a:r>
            <a:r>
              <a:rPr lang="sv-SE" dirty="0">
                <a:solidFill>
                  <a:srgbClr val="377D7A"/>
                </a:solidFill>
              </a:rPr>
              <a:t> Optimal use of</a:t>
            </a:r>
            <a:r>
              <a:rPr lang="sv-SE" dirty="0"/>
              <a:t> resources can ensure that the best possible healthcare can be offered to the entire population. </a:t>
            </a:r>
          </a:p>
          <a:p>
            <a:r>
              <a:rPr lang="en-GB" dirty="0"/>
              <a:t>Develop, disseminating and using the best knowledge</a:t>
            </a:r>
          </a:p>
          <a:p>
            <a:r>
              <a:rPr lang="en-GB" dirty="0"/>
              <a:t>The goal – the best knowledge shall be available </a:t>
            </a:r>
            <a:br>
              <a:rPr lang="en-GB" dirty="0"/>
            </a:br>
            <a:r>
              <a:rPr lang="en-GB" dirty="0"/>
              <a:t>and used in every patient meeting</a:t>
            </a:r>
          </a:p>
          <a:p>
            <a:r>
              <a:rPr lang="en-GB" dirty="0"/>
              <a:t>This is included:</a:t>
            </a:r>
          </a:p>
          <a:p>
            <a:pPr lvl="1"/>
            <a:r>
              <a:rPr lang="en-GB" dirty="0"/>
              <a:t>Knowledge support (e.g. national guidelines/scientific publication)</a:t>
            </a:r>
          </a:p>
          <a:p>
            <a:pPr lvl="1"/>
            <a:r>
              <a:rPr lang="en-GB" dirty="0"/>
              <a:t>Support for follow-up and analysis </a:t>
            </a:r>
          </a:p>
          <a:p>
            <a:pPr lvl="1"/>
            <a:r>
              <a:rPr lang="en-GB" dirty="0"/>
              <a:t>Support for operational development </a:t>
            </a:r>
          </a:p>
          <a:p>
            <a:pPr lvl="1"/>
            <a:r>
              <a:rPr lang="en-GB" dirty="0"/>
              <a:t>Support for management and leaders</a:t>
            </a:r>
          </a:p>
          <a:p>
            <a:r>
              <a:rPr lang="en-GB" dirty="0"/>
              <a:t>These contribute to the development of a learning system </a:t>
            </a:r>
          </a:p>
          <a:p>
            <a:endParaRPr lang="sv-SE" dirty="0"/>
          </a:p>
        </p:txBody>
      </p:sp>
      <p:sp>
        <p:nvSpPr>
          <p:cNvPr id="4" name="Platshållare för bildnummer 3"/>
          <p:cNvSpPr>
            <a:spLocks noGrp="1"/>
          </p:cNvSpPr>
          <p:nvPr>
            <p:ph type="sldNum" sz="quarter" idx="10"/>
          </p:nvPr>
        </p:nvSpPr>
        <p:spPr/>
        <p:txBody>
          <a:bodyPr/>
          <a:lstStyle/>
          <a:p>
            <a:fld id="{5DDFDEE8-F113-436E-BCA0-69AC2F0B07F5}" type="slidenum">
              <a:rPr lang="sv-SE" smtClean="0"/>
              <a:pPr/>
              <a:t>6</a:t>
            </a:fld>
            <a:endParaRPr lang="sv-SE"/>
          </a:p>
        </p:txBody>
      </p:sp>
    </p:spTree>
    <p:extLst>
      <p:ext uri="{BB962C8B-B14F-4D97-AF65-F5344CB8AC3E}">
        <p14:creationId xmlns:p14="http://schemas.microsoft.com/office/powerpoint/2010/main" val="183393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 </a:t>
            </a:r>
            <a:r>
              <a:rPr lang="sv-SE" dirty="0" err="1"/>
              <a:t>cohesive</a:t>
            </a:r>
            <a:r>
              <a:rPr lang="sv-SE" dirty="0"/>
              <a:t> system for </a:t>
            </a:r>
            <a:r>
              <a:rPr lang="sv-SE" dirty="0" err="1"/>
              <a:t>knowledge-based</a:t>
            </a:r>
            <a:r>
              <a:rPr lang="sv-SE" dirty="0"/>
              <a:t> management: a </a:t>
            </a:r>
            <a:r>
              <a:rPr lang="sv-SE" dirty="0" err="1"/>
              <a:t>learning</a:t>
            </a:r>
            <a:r>
              <a:rPr lang="sv-SE" dirty="0"/>
              <a:t> system</a:t>
            </a:r>
          </a:p>
          <a:p>
            <a:r>
              <a:rPr lang="sv-SE" dirty="0"/>
              <a:t>The focus</a:t>
            </a:r>
            <a:r>
              <a:rPr lang="sv-SE" baseline="0" dirty="0"/>
              <a:t> of the system is to create a cohesive structure for knowledge-based management, and to support a learning-based approach in Swedish healthcare.</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32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Source reference for the image: The image was developed in 2013 at SALAR,</a:t>
            </a:r>
            <a:r>
              <a:rPr lang="sv-SE" baseline="0" dirty="0"/>
              <a:t> and is based on the Microsystem model</a:t>
            </a:r>
            <a:endParaRPr lang="sv-SE" sz="1400" dirty="0"/>
          </a:p>
          <a:p>
            <a:r>
              <a:rPr lang="en-US" altLang="sv-SE" sz="1200" dirty="0">
                <a:latin typeface="Calibri" panose="020F0502020204030204" pitchFamily="34" charset="0"/>
                <a:ea typeface="Times New Roman" panose="02020603050405020304" pitchFamily="18" charset="0"/>
                <a:cs typeface="Times New Roman" panose="02020603050405020304" pitchFamily="18" charset="0"/>
              </a:rPr>
              <a:t>Nelson EC, Batalden PB, Huber TP, Mohr, JJ, Godfrey MM, Headrick, LA, Wasson, JH: Microsystems in Health Care: Part 1. The Joint Commission Journal on Quality Improvement. Volume 28 (9): 472-493, 2002. Article</a:t>
            </a:r>
            <a:r>
              <a:rPr lang="en-US" altLang="sv-SE" sz="1200" baseline="0" dirty="0">
                <a:latin typeface="Calibri" panose="020F0502020204030204" pitchFamily="34" charset="0"/>
                <a:ea typeface="Times New Roman" panose="02020603050405020304" pitchFamily="18" charset="0"/>
                <a:cs typeface="Times New Roman" panose="02020603050405020304" pitchFamily="18" charset="0"/>
              </a:rPr>
              <a:t> in Swedish</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5DDFDEE8-F113-436E-BCA0-69AC2F0B07F5}" type="slidenum">
              <a:rPr lang="sv-SE" smtClean="0"/>
              <a:pPr/>
              <a:t>8</a:t>
            </a:fld>
            <a:endParaRPr lang="sv-SE"/>
          </a:p>
        </p:txBody>
      </p:sp>
    </p:spTree>
    <p:extLst>
      <p:ext uri="{BB962C8B-B14F-4D97-AF65-F5344CB8AC3E}">
        <p14:creationId xmlns:p14="http://schemas.microsoft.com/office/powerpoint/2010/main" val="171301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OBS! Visa denna bild mer som en översikt, som en illustration över att det nationella ansvaret är utspritt över hela landet. Visa gärna den egna sjukvårdsregionen för värdskapet och berätta på engelska namnen på NPO.</a:t>
            </a:r>
            <a:endParaRPr lang="sv-SE" dirty="0"/>
          </a:p>
        </p:txBody>
      </p:sp>
      <p:sp>
        <p:nvSpPr>
          <p:cNvPr id="4" name="Platshållare för bildnummer 3"/>
          <p:cNvSpPr>
            <a:spLocks noGrp="1"/>
          </p:cNvSpPr>
          <p:nvPr>
            <p:ph type="sldNum" sz="quarter" idx="5"/>
          </p:nvPr>
        </p:nvSpPr>
        <p:spPr/>
        <p:txBody>
          <a:bodyPr/>
          <a:lstStyle/>
          <a:p>
            <a:fld id="{5DDFDEE8-F113-436E-BCA0-69AC2F0B07F5}" type="slidenum">
              <a:rPr lang="sv-SE" smtClean="0"/>
              <a:pPr/>
              <a:t>9</a:t>
            </a:fld>
            <a:endParaRPr lang="sv-SE"/>
          </a:p>
        </p:txBody>
      </p:sp>
    </p:spTree>
    <p:extLst>
      <p:ext uri="{BB962C8B-B14F-4D97-AF65-F5344CB8AC3E}">
        <p14:creationId xmlns:p14="http://schemas.microsoft.com/office/powerpoint/2010/main" val="101934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Nationellt kliniskt kunskapsstöd är platsen för gemensamma kunskapsstöd. Nationelltklinisktkunskapsstod.se</a:t>
            </a:r>
          </a:p>
        </p:txBody>
      </p:sp>
      <p:sp>
        <p:nvSpPr>
          <p:cNvPr id="4" name="Platshållare för bildnummer 3"/>
          <p:cNvSpPr>
            <a:spLocks noGrp="1"/>
          </p:cNvSpPr>
          <p:nvPr>
            <p:ph type="sldNum" sz="quarter" idx="5"/>
          </p:nvPr>
        </p:nvSpPr>
        <p:spPr/>
        <p:txBody>
          <a:bodyPr/>
          <a:lstStyle/>
          <a:p>
            <a:fld id="{5DDFDEE8-F113-436E-BCA0-69AC2F0B07F5}" type="slidenum">
              <a:rPr lang="sv-SE" smtClean="0"/>
              <a:pPr/>
              <a:t>10</a:t>
            </a:fld>
            <a:endParaRPr lang="sv-SE"/>
          </a:p>
        </p:txBody>
      </p:sp>
    </p:spTree>
    <p:extLst>
      <p:ext uri="{BB962C8B-B14F-4D97-AF65-F5344CB8AC3E}">
        <p14:creationId xmlns:p14="http://schemas.microsoft.com/office/powerpoint/2010/main" val="72004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dirty="0"/>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165701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51023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488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Rubrikbild">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DF8EAA88-93BC-47F3-B596-C21BAD47708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2772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9E50998F-D043-40EA-9EC2-FD6BC5766BA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bwMode="gray">
          <a:xfrm>
            <a:off x="190500" y="616841"/>
            <a:ext cx="11760200" cy="609793"/>
          </a:xfrm>
        </p:spPr>
        <p:txBody>
          <a:bodyPr anchor="b">
            <a:normAutofit/>
          </a:bodyPr>
          <a:lstStyle>
            <a:lvl1pPr algn="l">
              <a:defRPr sz="3600">
                <a:solidFill>
                  <a:srgbClr val="377D7A"/>
                </a:solidFill>
              </a:defRPr>
            </a:lvl1pPr>
          </a:lstStyle>
          <a:p>
            <a:r>
              <a:rPr lang="sv-SE"/>
              <a:t>Klicka här för att ändra mall för rubrikformat</a:t>
            </a:r>
          </a:p>
        </p:txBody>
      </p:sp>
      <p:sp>
        <p:nvSpPr>
          <p:cNvPr id="5" name="Platshållare för bildnummer 4">
            <a:extLst>
              <a:ext uri="{FF2B5EF4-FFF2-40B4-BE49-F238E27FC236}">
                <a16:creationId xmlns:a16="http://schemas.microsoft.com/office/drawing/2014/main" id="{873C5CD0-1D79-4FD4-8831-10A494BF3275}"/>
              </a:ext>
            </a:extLst>
          </p:cNvPr>
          <p:cNvSpPr>
            <a:spLocks noGrp="1"/>
          </p:cNvSpPr>
          <p:nvPr>
            <p:ph type="sldNum" sz="quarter" idx="12"/>
          </p:nvPr>
        </p:nvSpPr>
        <p:spPr bwMode="gray">
          <a:xfrm>
            <a:off x="11644630" y="6648450"/>
            <a:ext cx="464820" cy="209550"/>
          </a:xfrm>
        </p:spPr>
        <p:txBody>
          <a:bodyPr lIns="0" tIns="0" rIns="0" bIns="0" anchor="ctr"/>
          <a:lstStyle>
            <a:lvl1pPr algn="r">
              <a:defRPr sz="1200">
                <a:solidFill>
                  <a:schemeClr val="bg1"/>
                </a:solidFill>
              </a:defRPr>
            </a:lvl1pPr>
          </a:lstStyle>
          <a:p>
            <a:fld id="{2DBAD975-63FF-4468-AC34-025F73E043F9}" type="slidenum">
              <a:rPr lang="sv-SE" smtClean="0"/>
              <a:pPr/>
              <a:t>‹#›</a:t>
            </a:fld>
            <a:endParaRPr lang="sv-SE"/>
          </a:p>
        </p:txBody>
      </p:sp>
    </p:spTree>
    <p:extLst>
      <p:ext uri="{BB962C8B-B14F-4D97-AF65-F5344CB8AC3E}">
        <p14:creationId xmlns:p14="http://schemas.microsoft.com/office/powerpoint/2010/main" val="330985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100587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91615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172808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382358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305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287557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410302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BA5B1824-E762-4685-8388-C322C259D6FC}" type="datetimeFigureOut">
              <a:rPr lang="sv-SE" smtClean="0"/>
              <a:pPr/>
              <a:t>2023-08-21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0D80BF-074B-4E55-B5AC-841B5F35CA8C}" type="slidenum">
              <a:rPr lang="sv-SE" smtClean="0"/>
              <a:pPr/>
              <a:t>‹#›</a:t>
            </a:fld>
            <a:endParaRPr lang="sv-SE"/>
          </a:p>
        </p:txBody>
      </p:sp>
    </p:spTree>
    <p:extLst>
      <p:ext uri="{BB962C8B-B14F-4D97-AF65-F5344CB8AC3E}">
        <p14:creationId xmlns:p14="http://schemas.microsoft.com/office/powerpoint/2010/main" val="19753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B1824-E762-4685-8388-C322C259D6FC}" type="datetimeFigureOut">
              <a:rPr lang="sv-SE" smtClean="0"/>
              <a:pPr/>
              <a:t>2023-08-21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D80BF-074B-4E55-B5AC-841B5F35CA8C}" type="slidenum">
              <a:rPr lang="sv-SE" smtClean="0"/>
              <a:pPr/>
              <a:t>‹#›</a:t>
            </a:fld>
            <a:endParaRPr lang="sv-SE"/>
          </a:p>
        </p:txBody>
      </p:sp>
      <p:grpSp>
        <p:nvGrpSpPr>
          <p:cNvPr id="8" name="Grupp 7"/>
          <p:cNvGrpSpPr/>
          <p:nvPr userDrawn="1"/>
        </p:nvGrpSpPr>
        <p:grpSpPr>
          <a:xfrm>
            <a:off x="-1" y="5726097"/>
            <a:ext cx="12970188" cy="1131903"/>
            <a:chOff x="-1" y="5726097"/>
            <a:chExt cx="12970188" cy="1131903"/>
          </a:xfrm>
        </p:grpSpPr>
        <p:sp>
          <p:nvSpPr>
            <p:cNvPr id="9" name="Rektangel 8"/>
            <p:cNvSpPr/>
            <p:nvPr userDrawn="1"/>
          </p:nvSpPr>
          <p:spPr>
            <a:xfrm>
              <a:off x="-1" y="5726097"/>
              <a:ext cx="12192001" cy="1131903"/>
            </a:xfrm>
            <a:prstGeom prst="rect">
              <a:avLst/>
            </a:prstGeom>
            <a:solidFill>
              <a:srgbClr val="377D7A">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377D7A"/>
                </a:solidFill>
                <a:effectLst/>
                <a:uLnTx/>
                <a:uFillTx/>
                <a:latin typeface="Calibri" panose="020F0502020204030204"/>
                <a:ea typeface="+mn-ea"/>
                <a:cs typeface="+mn-cs"/>
              </a:endParaRPr>
            </a:p>
          </p:txBody>
        </p:sp>
        <p:grpSp>
          <p:nvGrpSpPr>
            <p:cNvPr id="10" name="Grupp 9"/>
            <p:cNvGrpSpPr/>
            <p:nvPr userDrawn="1"/>
          </p:nvGrpSpPr>
          <p:grpSpPr>
            <a:xfrm>
              <a:off x="6967953" y="5726097"/>
              <a:ext cx="6002234" cy="1102843"/>
              <a:chOff x="6967953" y="5726097"/>
              <a:chExt cx="6002234" cy="1102843"/>
            </a:xfrm>
          </p:grpSpPr>
          <p:sp>
            <p:nvSpPr>
              <p:cNvPr id="11" name="textruta 10"/>
              <p:cNvSpPr txBox="1"/>
              <p:nvPr userDrawn="1"/>
            </p:nvSpPr>
            <p:spPr>
              <a:xfrm>
                <a:off x="6967954" y="5726097"/>
                <a:ext cx="58729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n-lt"/>
                    <a:ea typeface="+mn-ea"/>
                    <a:cs typeface="+mn-cs"/>
                  </a:rPr>
                  <a:t>National system for knowledge-based </a:t>
                </a:r>
                <a:br>
                  <a:rPr kumimoji="0" lang="en-US" sz="2000" b="0" i="0" u="none" strike="noStrike" kern="1200" cap="none" spc="0" normalizeH="0" baseline="0" noProof="0" dirty="0">
                    <a:ln>
                      <a:noFill/>
                    </a:ln>
                    <a:solidFill>
                      <a:prstClr val="white"/>
                    </a:solidFill>
                    <a:effectLst/>
                    <a:uLnTx/>
                    <a:uFillTx/>
                    <a:latin typeface="+mn-lt"/>
                    <a:ea typeface="+mn-ea"/>
                    <a:cs typeface="+mn-cs"/>
                  </a:rPr>
                </a:br>
                <a:r>
                  <a:rPr kumimoji="0" lang="en-US" sz="2000" b="0" i="0" u="none" strike="noStrike" kern="1200" cap="none" spc="0" normalizeH="0" baseline="0" noProof="0" dirty="0">
                    <a:ln>
                      <a:noFill/>
                    </a:ln>
                    <a:solidFill>
                      <a:prstClr val="white"/>
                    </a:solidFill>
                    <a:effectLst/>
                    <a:uLnTx/>
                    <a:uFillTx/>
                    <a:latin typeface="+mn-lt"/>
                    <a:ea typeface="+mn-ea"/>
                    <a:cs typeface="+mn-cs"/>
                  </a:rPr>
                  <a:t>management within healthcare</a:t>
                </a:r>
                <a:endPar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ruta 11"/>
              <p:cNvSpPr txBox="1"/>
              <p:nvPr userDrawn="1"/>
            </p:nvSpPr>
            <p:spPr>
              <a:xfrm>
                <a:off x="6967953" y="6121054"/>
                <a:ext cx="60022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rPr>
                  <a:t>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ruta 12"/>
              <p:cNvSpPr txBox="1"/>
              <p:nvPr userDrawn="1"/>
            </p:nvSpPr>
            <p:spPr>
              <a:xfrm>
                <a:off x="6967953" y="6428830"/>
                <a:ext cx="558828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mn-lt"/>
                    <a:ea typeface="+mn-ea"/>
                    <a:cs typeface="+mn-cs"/>
                  </a:rPr>
                  <a:t>SWEDEN´S REGIONS IN COLLABORATION</a:t>
                </a:r>
                <a:endParaRPr kumimoji="0" lang="sv-S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54435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377D7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nationalsystemforknowledgedrivenmanagementwithinswedishhealthcare.56857.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nationalsystemforknowledgedrivenmanagementwithinswedishhealthcare.56857.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93341" y="1617690"/>
            <a:ext cx="10405317" cy="1518007"/>
          </a:xfrm>
        </p:spPr>
        <p:txBody>
          <a:bodyPr>
            <a:normAutofit/>
          </a:bodyPr>
          <a:lstStyle/>
          <a:p>
            <a:r>
              <a:rPr lang="en-US" sz="4000" b="1" dirty="0">
                <a:solidFill>
                  <a:srgbClr val="377D7A"/>
                </a:solidFill>
              </a:rPr>
              <a:t>A nationwide system for knowledge-based management within healthcare</a:t>
            </a:r>
            <a:endParaRPr lang="sv-SE" sz="4000" b="1" dirty="0">
              <a:solidFill>
                <a:srgbClr val="377D7A"/>
              </a:solidFill>
            </a:endParaRPr>
          </a:p>
        </p:txBody>
      </p:sp>
      <p:sp>
        <p:nvSpPr>
          <p:cNvPr id="3" name="Underrubrik 2"/>
          <p:cNvSpPr>
            <a:spLocks noGrp="1"/>
          </p:cNvSpPr>
          <p:nvPr>
            <p:ph type="subTitle" idx="1"/>
          </p:nvPr>
        </p:nvSpPr>
        <p:spPr>
          <a:xfrm>
            <a:off x="2294020" y="3591500"/>
            <a:ext cx="7603958" cy="1655762"/>
          </a:xfrm>
        </p:spPr>
        <p:txBody>
          <a:bodyPr vert="horz" lIns="91440" tIns="45720" rIns="91440" bIns="45720" rtlCol="0" anchor="t">
            <a:noAutofit/>
          </a:bodyPr>
          <a:lstStyle/>
          <a:p>
            <a:endParaRPr lang="en-US" dirty="0"/>
          </a:p>
          <a:p>
            <a:br>
              <a:rPr lang="en-US" dirty="0"/>
            </a:br>
            <a:endParaRPr lang="en-US" dirty="0"/>
          </a:p>
          <a:p>
            <a:r>
              <a:rPr lang="en-US" dirty="0"/>
              <a:t> </a:t>
            </a:r>
          </a:p>
          <a:p>
            <a:br>
              <a:rPr lang="en-US" dirty="0"/>
            </a:br>
            <a:endParaRPr lang="sv-SE" sz="5400" dirty="0">
              <a:solidFill>
                <a:srgbClr val="377D7A"/>
              </a:solidFill>
            </a:endParaRPr>
          </a:p>
          <a:p>
            <a:endParaRPr lang="sv-SE" sz="5400" dirty="0">
              <a:solidFill>
                <a:srgbClr val="377D7A"/>
              </a:solidFill>
            </a:endParaRPr>
          </a:p>
        </p:txBody>
      </p:sp>
    </p:spTree>
    <p:extLst>
      <p:ext uri="{BB962C8B-B14F-4D97-AF65-F5344CB8AC3E}">
        <p14:creationId xmlns:p14="http://schemas.microsoft.com/office/powerpoint/2010/main" val="73640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A picture of the website nationelltklinisktkunskapsstod.se, swedish words: Kunskapsstöd för dig som arbetar nära patienten. ">
            <a:extLst>
              <a:ext uri="{FF2B5EF4-FFF2-40B4-BE49-F238E27FC236}">
                <a16:creationId xmlns:a16="http://schemas.microsoft.com/office/drawing/2014/main" id="{5A7806A6-9412-2250-6EEA-CC16DC1BE496}"/>
              </a:ext>
            </a:extLst>
          </p:cNvPr>
          <p:cNvPicPr>
            <a:picLocks noChangeAspect="1"/>
          </p:cNvPicPr>
          <p:nvPr/>
        </p:nvPicPr>
        <p:blipFill>
          <a:blip r:embed="rId3"/>
          <a:stretch>
            <a:fillRect/>
          </a:stretch>
        </p:blipFill>
        <p:spPr>
          <a:xfrm>
            <a:off x="1649592" y="1522004"/>
            <a:ext cx="8892746" cy="4195462"/>
          </a:xfrm>
          <a:prstGeom prst="rect">
            <a:avLst/>
          </a:prstGeom>
        </p:spPr>
      </p:pic>
      <p:sp>
        <p:nvSpPr>
          <p:cNvPr id="8" name="textruta 7">
            <a:extLst>
              <a:ext uri="{FF2B5EF4-FFF2-40B4-BE49-F238E27FC236}">
                <a16:creationId xmlns:a16="http://schemas.microsoft.com/office/drawing/2014/main" id="{5BC81494-B7D2-4732-BE3C-B938909822FE}"/>
              </a:ext>
            </a:extLst>
          </p:cNvPr>
          <p:cNvSpPr txBox="1"/>
          <p:nvPr/>
        </p:nvSpPr>
        <p:spPr>
          <a:xfrm>
            <a:off x="1650079" y="89200"/>
            <a:ext cx="10019913" cy="1200329"/>
          </a:xfrm>
          <a:prstGeom prst="rect">
            <a:avLst/>
          </a:prstGeom>
          <a:noFill/>
        </p:spPr>
        <p:txBody>
          <a:bodyPr wrap="square" lIns="91440" tIns="45720" rIns="91440" bIns="45720" rtlCol="0" anchor="t">
            <a:spAutoFit/>
          </a:bodyPr>
          <a:lstStyle/>
          <a:p>
            <a:r>
              <a:rPr lang="sv-SE" sz="3600" b="1" dirty="0">
                <a:solidFill>
                  <a:srgbClr val="377D7A"/>
                </a:solidFill>
              </a:rPr>
              <a:t>Nationelltklinisktkunskapsstod.se </a:t>
            </a:r>
            <a:r>
              <a:rPr lang="sv-SE" sz="3600" b="1" err="1">
                <a:solidFill>
                  <a:srgbClr val="377D7A"/>
                </a:solidFill>
              </a:rPr>
              <a:t>holds</a:t>
            </a:r>
            <a:r>
              <a:rPr lang="sv-SE" sz="3600" b="1" dirty="0">
                <a:solidFill>
                  <a:srgbClr val="377D7A"/>
                </a:solidFill>
              </a:rPr>
              <a:t> </a:t>
            </a:r>
            <a:r>
              <a:rPr lang="sv-SE" sz="3600" b="1" err="1">
                <a:solidFill>
                  <a:srgbClr val="377D7A"/>
                </a:solidFill>
              </a:rPr>
              <a:t>care</a:t>
            </a:r>
            <a:r>
              <a:rPr lang="sv-SE" sz="3600" b="1" dirty="0">
                <a:solidFill>
                  <a:srgbClr val="377D7A"/>
                </a:solidFill>
              </a:rPr>
              <a:t> </a:t>
            </a:r>
            <a:r>
              <a:rPr lang="sv-SE" sz="3600" b="1" err="1">
                <a:solidFill>
                  <a:srgbClr val="377D7A"/>
                </a:solidFill>
              </a:rPr>
              <a:t>recommendations</a:t>
            </a:r>
            <a:r>
              <a:rPr lang="sv-SE" sz="3600" b="1" dirty="0">
                <a:solidFill>
                  <a:srgbClr val="377D7A"/>
                </a:solidFill>
              </a:rPr>
              <a:t>, </a:t>
            </a:r>
            <a:r>
              <a:rPr lang="sv-SE" sz="3600" b="1" err="1">
                <a:solidFill>
                  <a:srgbClr val="377D7A"/>
                </a:solidFill>
              </a:rPr>
              <a:t>processes</a:t>
            </a:r>
            <a:r>
              <a:rPr lang="sv-SE" sz="3600" b="1" dirty="0">
                <a:solidFill>
                  <a:srgbClr val="377D7A"/>
                </a:solidFill>
              </a:rPr>
              <a:t> and </a:t>
            </a:r>
            <a:r>
              <a:rPr lang="sv-SE" sz="3600" b="1" err="1">
                <a:solidFill>
                  <a:srgbClr val="377D7A"/>
                </a:solidFill>
              </a:rPr>
              <a:t>programmes</a:t>
            </a:r>
            <a:r>
              <a:rPr lang="sv-SE" sz="3600" b="1" dirty="0">
                <a:solidFill>
                  <a:srgbClr val="004374"/>
                </a:solidFill>
              </a:rPr>
              <a:t> </a:t>
            </a:r>
          </a:p>
        </p:txBody>
      </p:sp>
    </p:spTree>
    <p:extLst>
      <p:ext uri="{BB962C8B-B14F-4D97-AF65-F5344CB8AC3E}">
        <p14:creationId xmlns:p14="http://schemas.microsoft.com/office/powerpoint/2010/main" val="226416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A caretaker hugs a girl in a room at a hospital, both are smil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9539" y="-1401335"/>
            <a:ext cx="4752461" cy="7128692"/>
          </a:xfrm>
          <a:prstGeom prst="rect">
            <a:avLst/>
          </a:prstGeom>
        </p:spPr>
      </p:pic>
      <p:sp>
        <p:nvSpPr>
          <p:cNvPr id="3" name="Underrubrik 2"/>
          <p:cNvSpPr>
            <a:spLocks noGrp="1"/>
          </p:cNvSpPr>
          <p:nvPr>
            <p:ph type="subTitle" idx="1"/>
          </p:nvPr>
        </p:nvSpPr>
        <p:spPr>
          <a:xfrm>
            <a:off x="778475" y="977122"/>
            <a:ext cx="5894174" cy="2356391"/>
          </a:xfrm>
        </p:spPr>
        <p:txBody>
          <a:bodyPr vert="horz" lIns="91440" tIns="45720" rIns="91440" bIns="45720" rtlCol="0" anchor="t">
            <a:noAutofit/>
          </a:bodyPr>
          <a:lstStyle/>
          <a:p>
            <a:r>
              <a:rPr lang="en-US" sz="3600" dirty="0">
                <a:solidFill>
                  <a:srgbClr val="2A605D"/>
                </a:solidFill>
              </a:rPr>
              <a:t>We count our success in lives and equal health!</a:t>
            </a:r>
          </a:p>
          <a:p>
            <a:r>
              <a:rPr lang="en-US" sz="3600" dirty="0">
                <a:solidFill>
                  <a:srgbClr val="2A605D"/>
                </a:solidFill>
              </a:rPr>
              <a:t>We make each other successful!</a:t>
            </a:r>
            <a:br>
              <a:rPr lang="en-US" sz="4400" dirty="0"/>
            </a:br>
            <a:endParaRPr lang="en-US" sz="4400">
              <a:solidFill>
                <a:srgbClr val="2A605D"/>
              </a:solidFill>
            </a:endParaRPr>
          </a:p>
          <a:p>
            <a:r>
              <a:rPr lang="en-US" sz="3600" dirty="0">
                <a:solidFill>
                  <a:srgbClr val="2A605D"/>
                </a:solidFill>
              </a:rPr>
              <a:t>kunskapsstyrningvard.se</a:t>
            </a:r>
            <a:endParaRPr lang="en-US" sz="3600" dirty="0">
              <a:solidFill>
                <a:srgbClr val="2A605D"/>
              </a:solidFill>
              <a:cs typeface="Calibri"/>
            </a:endParaRPr>
          </a:p>
          <a:p>
            <a:endParaRPr lang="en-US" sz="4400" dirty="0">
              <a:solidFill>
                <a:srgbClr val="2A605D"/>
              </a:solidFill>
            </a:endParaRPr>
          </a:p>
        </p:txBody>
      </p:sp>
    </p:spTree>
    <p:extLst>
      <p:ext uri="{BB962C8B-B14F-4D97-AF65-F5344CB8AC3E}">
        <p14:creationId xmlns:p14="http://schemas.microsoft.com/office/powerpoint/2010/main" val="192299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56835" y="360503"/>
            <a:ext cx="10322718" cy="1139635"/>
          </a:xfrm>
        </p:spPr>
        <p:txBody>
          <a:bodyPr>
            <a:normAutofit fontScale="90000"/>
          </a:bodyPr>
          <a:lstStyle/>
          <a:p>
            <a:r>
              <a:rPr lang="sv-SE" sz="4400" dirty="0">
                <a:solidFill>
                  <a:srgbClr val="377D7A"/>
                </a:solidFill>
                <a:latin typeface="+mn-lt"/>
                <a:hlinkClick r:id="rId3">
                  <a:extLst>
                    <a:ext uri="{A12FA001-AC4F-418D-AE19-62706E023703}">
                      <ahyp:hlinkClr xmlns:ahyp="http://schemas.microsoft.com/office/drawing/2018/hyperlinkcolor" val="tx"/>
                    </a:ext>
                  </a:extLst>
                </a:hlinkClick>
              </a:rPr>
              <a:t>A short</a:t>
            </a:r>
            <a:r>
              <a:rPr lang="sv-SE" sz="4400" dirty="0">
                <a:solidFill>
                  <a:srgbClr val="377D7A"/>
                </a:solidFill>
                <a:latin typeface="+mn-lt"/>
                <a:hlinkClick r:id="rId3"/>
              </a:rPr>
              <a:t> video</a:t>
            </a:r>
            <a:r>
              <a:rPr lang="sv-SE" sz="4400" dirty="0">
                <a:solidFill>
                  <a:srgbClr val="377D7A"/>
                </a:solidFill>
                <a:latin typeface="+mn-lt"/>
              </a:rPr>
              <a:t> and </a:t>
            </a:r>
            <a:r>
              <a:rPr lang="sv-SE" sz="4400" err="1">
                <a:solidFill>
                  <a:srgbClr val="377D7A"/>
                </a:solidFill>
                <a:latin typeface="+mn-lt"/>
              </a:rPr>
              <a:t>introduction</a:t>
            </a:r>
            <a:r>
              <a:rPr lang="sv-SE" sz="4400" dirty="0">
                <a:solidFill>
                  <a:srgbClr val="377D7A"/>
                </a:solidFill>
                <a:latin typeface="+mn-lt"/>
              </a:rPr>
              <a:t> to the Swedish </a:t>
            </a:r>
            <a:r>
              <a:rPr lang="sv-SE" sz="4400" err="1">
                <a:solidFill>
                  <a:srgbClr val="377D7A"/>
                </a:solidFill>
                <a:latin typeface="+mn-lt"/>
              </a:rPr>
              <a:t>way</a:t>
            </a:r>
            <a:r>
              <a:rPr lang="sv-SE" sz="4400" dirty="0">
                <a:solidFill>
                  <a:srgbClr val="377D7A"/>
                </a:solidFill>
                <a:latin typeface="+mn-lt"/>
              </a:rPr>
              <a:t> </a:t>
            </a:r>
            <a:r>
              <a:rPr lang="sv-SE" sz="4400" err="1">
                <a:solidFill>
                  <a:srgbClr val="377D7A"/>
                </a:solidFill>
                <a:latin typeface="+mn-lt"/>
              </a:rPr>
              <a:t>of</a:t>
            </a:r>
            <a:r>
              <a:rPr lang="sv-SE" sz="4400" dirty="0">
                <a:solidFill>
                  <a:srgbClr val="377D7A"/>
                </a:solidFill>
                <a:latin typeface="+mn-lt"/>
              </a:rPr>
              <a:t> </a:t>
            </a:r>
            <a:r>
              <a:rPr lang="sv-SE" sz="4400" err="1">
                <a:solidFill>
                  <a:srgbClr val="377D7A"/>
                </a:solidFill>
                <a:latin typeface="+mn-lt"/>
              </a:rPr>
              <a:t>knowledge-based</a:t>
            </a:r>
            <a:r>
              <a:rPr lang="sv-SE" sz="4400" dirty="0">
                <a:solidFill>
                  <a:srgbClr val="377D7A"/>
                </a:solidFill>
                <a:latin typeface="+mn-lt"/>
              </a:rPr>
              <a:t> management</a:t>
            </a:r>
            <a:endParaRPr lang="sv-SE" sz="4400" dirty="0">
              <a:solidFill>
                <a:srgbClr val="377D7A"/>
              </a:solidFill>
              <a:latin typeface="+mn-lt"/>
              <a:cs typeface="Calibri"/>
            </a:endParaRPr>
          </a:p>
        </p:txBody>
      </p:sp>
      <p:pic>
        <p:nvPicPr>
          <p:cNvPr id="6" name="Bildobjekt 6" descr="En bild som visar Människoansikte, glasögon, text, skärmbild&#10;&#10;Automatiskt genererad beskrivning">
            <a:extLst>
              <a:ext uri="{FF2B5EF4-FFF2-40B4-BE49-F238E27FC236}">
                <a16:creationId xmlns:a16="http://schemas.microsoft.com/office/drawing/2014/main" id="{37D170F0-31A2-0424-CC37-A0FECDE61A60}"/>
              </a:ext>
            </a:extLst>
          </p:cNvPr>
          <p:cNvPicPr>
            <a:picLocks noChangeAspect="1"/>
          </p:cNvPicPr>
          <p:nvPr/>
        </p:nvPicPr>
        <p:blipFill>
          <a:blip r:embed="rId4"/>
          <a:stretch>
            <a:fillRect/>
          </a:stretch>
        </p:blipFill>
        <p:spPr>
          <a:xfrm>
            <a:off x="2783681" y="1562698"/>
            <a:ext cx="6624637" cy="4137418"/>
          </a:xfrm>
          <a:prstGeom prst="rect">
            <a:avLst/>
          </a:prstGeom>
        </p:spPr>
      </p:pic>
    </p:spTree>
    <p:extLst>
      <p:ext uri="{BB962C8B-B14F-4D97-AF65-F5344CB8AC3E}">
        <p14:creationId xmlns:p14="http://schemas.microsoft.com/office/powerpoint/2010/main" val="301930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838200" y="579436"/>
            <a:ext cx="10503694" cy="563565"/>
          </a:xfrm>
        </p:spPr>
        <p:txBody>
          <a:bodyPr>
            <a:normAutofit fontScale="90000"/>
          </a:bodyPr>
          <a:lstStyle/>
          <a:p>
            <a:r>
              <a:rPr lang="sv-SE" sz="5300" dirty="0">
                <a:latin typeface="+mn-lt"/>
              </a:rPr>
              <a:t>Sweden</a:t>
            </a:r>
            <a:br>
              <a:rPr lang="sv-SE" dirty="0"/>
            </a:br>
            <a:endParaRPr lang="sv-SE" dirty="0"/>
          </a:p>
        </p:txBody>
      </p:sp>
      <p:sp>
        <p:nvSpPr>
          <p:cNvPr id="10" name="Platshållare för innehåll 9"/>
          <p:cNvSpPr>
            <a:spLocks noGrp="1"/>
          </p:cNvSpPr>
          <p:nvPr>
            <p:ph idx="1"/>
          </p:nvPr>
        </p:nvSpPr>
        <p:spPr>
          <a:xfrm>
            <a:off x="838200" y="1059849"/>
            <a:ext cx="7346452" cy="4038057"/>
          </a:xfrm>
        </p:spPr>
        <p:txBody>
          <a:bodyPr vert="horz" lIns="91440" tIns="45720" rIns="91440" bIns="45720" rtlCol="0" anchor="t">
            <a:noAutofit/>
          </a:bodyPr>
          <a:lstStyle/>
          <a:p>
            <a:r>
              <a:rPr lang="en-US" sz="2400" b="1" dirty="0"/>
              <a:t>Area: </a:t>
            </a:r>
            <a:br>
              <a:rPr lang="en-US" sz="2400" b="1" dirty="0">
                <a:cs typeface="Calibri"/>
              </a:rPr>
            </a:br>
            <a:r>
              <a:rPr lang="en-US" sz="2400" dirty="0">
                <a:cs typeface="Times New Roman"/>
              </a:rPr>
              <a:t>528.447</a:t>
            </a:r>
            <a:r>
              <a:rPr lang="en-US" sz="2400" dirty="0">
                <a:ea typeface="Times New Roman" panose="02020603050405020304" pitchFamily="18" charset="0"/>
                <a:cs typeface="Times New Roman"/>
              </a:rPr>
              <a:t> </a:t>
            </a:r>
            <a:r>
              <a:rPr lang="en-US" sz="2400" dirty="0">
                <a:cs typeface="Times New Roman"/>
              </a:rPr>
              <a:t>km2</a:t>
            </a:r>
            <a:r>
              <a:rPr lang="en-US" sz="2400" dirty="0"/>
              <a:t>, third largest country in Western Europe</a:t>
            </a:r>
            <a:endParaRPr lang="en-US" sz="2400" dirty="0">
              <a:cs typeface="Calibri"/>
            </a:endParaRPr>
          </a:p>
          <a:p>
            <a:r>
              <a:rPr lang="en-US" sz="2400" b="1" dirty="0"/>
              <a:t>Population: </a:t>
            </a:r>
            <a:br>
              <a:rPr lang="en-US" sz="2400" b="1" dirty="0"/>
            </a:br>
            <a:r>
              <a:rPr lang="en-US" sz="2400" dirty="0"/>
              <a:t>Almost 10.4 million </a:t>
            </a:r>
            <a:endParaRPr lang="en-US" sz="2400" dirty="0">
              <a:cs typeface="Calibri"/>
            </a:endParaRPr>
          </a:p>
          <a:p>
            <a:r>
              <a:rPr lang="en-US" sz="2400" b="1" dirty="0"/>
              <a:t>Form of government: </a:t>
            </a:r>
            <a:br>
              <a:rPr lang="en-US" sz="2400" b="1" dirty="0"/>
            </a:br>
            <a:r>
              <a:rPr lang="en-US" sz="2400" dirty="0"/>
              <a:t>constitutional monarchy, parliamentary democracy</a:t>
            </a:r>
            <a:endParaRPr lang="en-US" sz="2400">
              <a:cs typeface="Calibri"/>
            </a:endParaRPr>
          </a:p>
          <a:p>
            <a:r>
              <a:rPr lang="en-US" sz="2400" b="1" dirty="0"/>
              <a:t>Life expectancy: </a:t>
            </a:r>
            <a:br>
              <a:rPr lang="en-US" sz="2400" b="1" dirty="0"/>
            </a:br>
            <a:r>
              <a:rPr lang="en-US" sz="2400" dirty="0"/>
              <a:t>women 84.3 years, men 80.6 years</a:t>
            </a:r>
            <a:endParaRPr lang="en-US" sz="2400" dirty="0">
              <a:cs typeface="Calibri"/>
            </a:endParaRPr>
          </a:p>
          <a:p>
            <a:r>
              <a:rPr lang="en-US" sz="2400" b="1" dirty="0"/>
              <a:t>Cost for healthcare: </a:t>
            </a:r>
            <a:br>
              <a:rPr lang="en-US" sz="2400" b="1" dirty="0"/>
            </a:br>
            <a:r>
              <a:rPr lang="en-US" sz="2400" dirty="0"/>
              <a:t>Approximately 11 % of gross domestic product</a:t>
            </a:r>
            <a:endParaRPr lang="sv-SE" sz="2400" dirty="0"/>
          </a:p>
        </p:txBody>
      </p:sp>
      <p:pic>
        <p:nvPicPr>
          <p:cNvPr id="6" name="Bildobjekt 5" descr="A crowd looking at something, a girl holds a Swedish flag."/>
          <p:cNvPicPr>
            <a:picLocks noChangeAspect="1"/>
          </p:cNvPicPr>
          <p:nvPr/>
        </p:nvPicPr>
        <p:blipFill rotWithShape="1">
          <a:blip r:embed="rId2">
            <a:extLst>
              <a:ext uri="{28A0092B-C50C-407E-A947-70E740481C1C}">
                <a14:useLocalDpi xmlns:a14="http://schemas.microsoft.com/office/drawing/2010/main" val="0"/>
              </a:ext>
            </a:extLst>
          </a:blip>
          <a:srcRect l="18729" r="45244"/>
          <a:stretch/>
        </p:blipFill>
        <p:spPr>
          <a:xfrm>
            <a:off x="8533633" y="0"/>
            <a:ext cx="3658367" cy="5712031"/>
          </a:xfrm>
          <a:prstGeom prst="rect">
            <a:avLst/>
          </a:prstGeom>
        </p:spPr>
      </p:pic>
    </p:spTree>
    <p:extLst>
      <p:ext uri="{BB962C8B-B14F-4D97-AF65-F5344CB8AC3E}">
        <p14:creationId xmlns:p14="http://schemas.microsoft.com/office/powerpoint/2010/main" val="26621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A map of Sweden with the 21 reg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1132" y="92675"/>
            <a:ext cx="2194846" cy="5535827"/>
          </a:xfrm>
          <a:prstGeom prst="rect">
            <a:avLst/>
          </a:prstGeom>
        </p:spPr>
      </p:pic>
      <p:sp>
        <p:nvSpPr>
          <p:cNvPr id="4" name="Rubrik 3"/>
          <p:cNvSpPr>
            <a:spLocks noGrp="1"/>
          </p:cNvSpPr>
          <p:nvPr>
            <p:ph type="title"/>
          </p:nvPr>
        </p:nvSpPr>
        <p:spPr/>
        <p:txBody>
          <a:bodyPr/>
          <a:lstStyle/>
          <a:p>
            <a:r>
              <a:rPr lang="sv-SE" dirty="0" err="1">
                <a:latin typeface="+mn-lt"/>
              </a:rPr>
              <a:t>Decentralised</a:t>
            </a:r>
            <a:r>
              <a:rPr lang="sv-SE" dirty="0">
                <a:latin typeface="+mn-lt"/>
              </a:rPr>
              <a:t> </a:t>
            </a:r>
            <a:r>
              <a:rPr lang="sv-SE" dirty="0" err="1">
                <a:latin typeface="+mn-lt"/>
              </a:rPr>
              <a:t>healthcare</a:t>
            </a:r>
            <a:br>
              <a:rPr lang="sv-SE" dirty="0">
                <a:latin typeface="+mn-lt"/>
              </a:rPr>
            </a:br>
            <a:endParaRPr lang="sv-SE" dirty="0">
              <a:latin typeface="+mn-lt"/>
            </a:endParaRPr>
          </a:p>
        </p:txBody>
      </p:sp>
      <p:sp>
        <p:nvSpPr>
          <p:cNvPr id="5" name="Platshållare för innehåll 4"/>
          <p:cNvSpPr>
            <a:spLocks noGrp="1"/>
          </p:cNvSpPr>
          <p:nvPr>
            <p:ph idx="1"/>
          </p:nvPr>
        </p:nvSpPr>
        <p:spPr>
          <a:xfrm>
            <a:off x="838199" y="1023358"/>
            <a:ext cx="8000838" cy="4883170"/>
          </a:xfrm>
        </p:spPr>
        <p:txBody>
          <a:bodyPr vert="horz" lIns="91440" tIns="45720" rIns="91440" bIns="45720" rtlCol="0" anchor="t">
            <a:normAutofit fontScale="92500" lnSpcReduction="20000"/>
          </a:bodyPr>
          <a:lstStyle/>
          <a:p>
            <a:pPr marL="0" indent="0">
              <a:lnSpc>
                <a:spcPct val="110000"/>
              </a:lnSpc>
              <a:buNone/>
            </a:pPr>
            <a:r>
              <a:rPr lang="en-GB" sz="2000" dirty="0"/>
              <a:t>Public funded </a:t>
            </a:r>
            <a:r>
              <a:rPr lang="en-GB" sz="2000" dirty="0">
                <a:latin typeface="Calibri"/>
                <a:ea typeface="Times New Roman" panose="02020603050405020304" pitchFamily="18" charset="0"/>
                <a:cs typeface="Times New Roman"/>
              </a:rPr>
              <a:t>system, shared responsibility between national government and local authorities</a:t>
            </a:r>
            <a:endParaRPr lang="en-GB" sz="2000" b="1" dirty="0">
              <a:latin typeface="Calibri"/>
              <a:cs typeface="Times New Roman"/>
            </a:endParaRPr>
          </a:p>
          <a:p>
            <a:pPr marL="0" indent="0">
              <a:lnSpc>
                <a:spcPct val="110000"/>
              </a:lnSpc>
              <a:buNone/>
            </a:pPr>
            <a:r>
              <a:rPr lang="en-GB" sz="1900" b="1" dirty="0"/>
              <a:t>National level</a:t>
            </a:r>
            <a:br>
              <a:rPr lang="en-GB" sz="1900" b="1" dirty="0"/>
            </a:br>
            <a:r>
              <a:rPr lang="en-GB" sz="1900" dirty="0">
                <a:cs typeface="Times New Roman"/>
              </a:rPr>
              <a:t>Legislation, monitoring and education/training</a:t>
            </a:r>
            <a:endParaRPr lang="en-GB" sz="1900">
              <a:cs typeface="Times New Roman"/>
            </a:endParaRPr>
          </a:p>
          <a:p>
            <a:pPr marL="0" indent="0">
              <a:lnSpc>
                <a:spcPct val="110000"/>
              </a:lnSpc>
              <a:buNone/>
            </a:pPr>
            <a:r>
              <a:rPr lang="en-GB" sz="1900" b="1" dirty="0"/>
              <a:t>Regions (21)</a:t>
            </a:r>
            <a:br>
              <a:rPr lang="en-GB" sz="1900" b="1" dirty="0"/>
            </a:br>
            <a:r>
              <a:rPr lang="en-GB" sz="1900" b="1" dirty="0">
                <a:solidFill>
                  <a:srgbClr val="377D7A"/>
                </a:solidFill>
              </a:rPr>
              <a:t>Healthcare</a:t>
            </a:r>
            <a:r>
              <a:rPr lang="en-GB" sz="1900" dirty="0">
                <a:solidFill>
                  <a:schemeClr val="accent6">
                    <a:lumMod val="75000"/>
                  </a:schemeClr>
                </a:solidFill>
              </a:rPr>
              <a:t>,</a:t>
            </a:r>
            <a:r>
              <a:rPr lang="en-GB" sz="1900" dirty="0">
                <a:solidFill>
                  <a:srgbClr val="FF0000"/>
                </a:solidFill>
              </a:rPr>
              <a:t> </a:t>
            </a:r>
            <a:r>
              <a:rPr lang="en-GB" sz="1900" dirty="0"/>
              <a:t>but also regional development and support to cultural activities and public transport</a:t>
            </a:r>
            <a:endParaRPr lang="en-GB" sz="1900" dirty="0">
              <a:cs typeface="Calibri"/>
            </a:endParaRPr>
          </a:p>
          <a:p>
            <a:pPr>
              <a:lnSpc>
                <a:spcPct val="110000"/>
              </a:lnSpc>
              <a:spcBef>
                <a:spcPct val="0"/>
              </a:spcBef>
            </a:pPr>
            <a:endParaRPr lang="en-GB" sz="1900" dirty="0">
              <a:cs typeface="Calibri"/>
            </a:endParaRPr>
          </a:p>
          <a:p>
            <a:pPr marL="0" indent="0">
              <a:lnSpc>
                <a:spcPct val="110000"/>
              </a:lnSpc>
              <a:spcBef>
                <a:spcPct val="0"/>
              </a:spcBef>
              <a:buNone/>
            </a:pPr>
            <a:r>
              <a:rPr lang="en-GB" sz="1900" b="1" dirty="0"/>
              <a:t>Municipalities (290)</a:t>
            </a:r>
            <a:br>
              <a:rPr lang="en-GB" sz="1900" b="1" dirty="0"/>
            </a:br>
            <a:r>
              <a:rPr lang="en-GB" sz="1900" dirty="0"/>
              <a:t>Social services; </a:t>
            </a:r>
            <a:r>
              <a:rPr lang="sv-SE" sz="1900" err="1">
                <a:ea typeface="Times New Roman" panose="02020603050405020304" pitchFamily="18" charset="0"/>
                <a:cs typeface="Times New Roman"/>
              </a:rPr>
              <a:t>care</a:t>
            </a:r>
            <a:r>
              <a:rPr lang="sv-SE" sz="1900" dirty="0">
                <a:ea typeface="Times New Roman" panose="02020603050405020304" pitchFamily="18" charset="0"/>
                <a:cs typeface="Times New Roman"/>
              </a:rPr>
              <a:t> </a:t>
            </a:r>
            <a:r>
              <a:rPr lang="sv-SE" sz="1900" err="1">
                <a:ea typeface="Times New Roman" panose="02020603050405020304" pitchFamily="18" charset="0"/>
                <a:cs typeface="Times New Roman"/>
              </a:rPr>
              <a:t>of</a:t>
            </a:r>
            <a:r>
              <a:rPr lang="sv-SE" sz="1900" dirty="0">
                <a:ea typeface="Times New Roman" panose="02020603050405020304" pitchFamily="18" charset="0"/>
                <a:cs typeface="Times New Roman"/>
              </a:rPr>
              <a:t> </a:t>
            </a:r>
            <a:r>
              <a:rPr lang="sv-SE" sz="1900" err="1">
                <a:ea typeface="Times New Roman" panose="02020603050405020304" pitchFamily="18" charset="0"/>
                <a:cs typeface="Times New Roman"/>
              </a:rPr>
              <a:t>elderly</a:t>
            </a:r>
            <a:r>
              <a:rPr lang="sv-SE" sz="1900" dirty="0">
                <a:ea typeface="Times New Roman" panose="02020603050405020304" pitchFamily="18" charset="0"/>
                <a:cs typeface="Times New Roman"/>
              </a:rPr>
              <a:t> and </a:t>
            </a:r>
            <a:r>
              <a:rPr lang="sv-SE" sz="1900" err="1">
                <a:ea typeface="Times New Roman" panose="02020603050405020304" pitchFamily="18" charset="0"/>
                <a:cs typeface="Times New Roman"/>
              </a:rPr>
              <a:t>disabled</a:t>
            </a:r>
            <a:r>
              <a:rPr lang="sv-SE" sz="1900" dirty="0">
                <a:ea typeface="Times New Roman" panose="02020603050405020304" pitchFamily="18" charset="0"/>
                <a:cs typeface="Times New Roman"/>
              </a:rPr>
              <a:t> </a:t>
            </a:r>
            <a:r>
              <a:rPr lang="sv-SE" sz="1900" err="1">
                <a:ea typeface="Times New Roman" panose="02020603050405020304" pitchFamily="18" charset="0"/>
                <a:cs typeface="Times New Roman"/>
              </a:rPr>
              <a:t>people</a:t>
            </a:r>
            <a:r>
              <a:rPr lang="en-GB" sz="1900" dirty="0"/>
              <a:t>, schools and </a:t>
            </a:r>
            <a:r>
              <a:rPr lang="sv-SE" sz="1900" err="1">
                <a:ea typeface="Times New Roman" panose="02020603050405020304" pitchFamily="18" charset="0"/>
                <a:cs typeface="Times New Roman"/>
              </a:rPr>
              <a:t>school</a:t>
            </a:r>
            <a:r>
              <a:rPr lang="sv-SE" sz="1900" dirty="0">
                <a:ea typeface="Times New Roman" panose="02020603050405020304" pitchFamily="18" charset="0"/>
                <a:cs typeface="Times New Roman"/>
              </a:rPr>
              <a:t> </a:t>
            </a:r>
            <a:r>
              <a:rPr lang="sv-SE" sz="1900" err="1">
                <a:ea typeface="Times New Roman" panose="02020603050405020304" pitchFamily="18" charset="0"/>
                <a:cs typeface="Times New Roman"/>
              </a:rPr>
              <a:t>health</a:t>
            </a:r>
            <a:r>
              <a:rPr lang="sv-SE" sz="1900" dirty="0">
                <a:ea typeface="Times New Roman" panose="02020603050405020304" pitchFamily="18" charset="0"/>
                <a:cs typeface="Times New Roman"/>
              </a:rPr>
              <a:t> </a:t>
            </a:r>
            <a:r>
              <a:rPr lang="sv-SE" sz="1900" err="1">
                <a:ea typeface="Times New Roman" panose="02020603050405020304" pitchFamily="18" charset="0"/>
                <a:cs typeface="Times New Roman"/>
              </a:rPr>
              <a:t>care</a:t>
            </a:r>
            <a:r>
              <a:rPr lang="en-GB" sz="1900" dirty="0"/>
              <a:t>, spatial planning and building, health and environmental protection, rescue services, order and security etcetera.</a:t>
            </a:r>
            <a:endParaRPr lang="en-GB" sz="1900" dirty="0">
              <a:cs typeface="Calibri"/>
            </a:endParaRPr>
          </a:p>
          <a:p>
            <a:pPr marL="0" indent="0">
              <a:lnSpc>
                <a:spcPct val="110000"/>
              </a:lnSpc>
              <a:buNone/>
            </a:pPr>
            <a:r>
              <a:rPr lang="en-GB" sz="1900" b="1" dirty="0"/>
              <a:t>Larger healthcare regions (6)</a:t>
            </a:r>
            <a:br>
              <a:rPr lang="en-GB" sz="1900" b="1" dirty="0"/>
            </a:br>
            <a:r>
              <a:rPr lang="en-GB" sz="1900" b="1" dirty="0">
                <a:solidFill>
                  <a:srgbClr val="377D7A"/>
                </a:solidFill>
              </a:rPr>
              <a:t>Geographic partnership</a:t>
            </a:r>
            <a:r>
              <a:rPr lang="en-GB" sz="1900" dirty="0"/>
              <a:t>, </a:t>
            </a:r>
            <a:r>
              <a:rPr lang="sv-SE" sz="1900" err="1"/>
              <a:t>consolidate</a:t>
            </a:r>
            <a:r>
              <a:rPr lang="sv-SE" sz="1900" dirty="0"/>
              <a:t> </a:t>
            </a:r>
            <a:r>
              <a:rPr lang="sv-SE" sz="1900" err="1"/>
              <a:t>specialised</a:t>
            </a:r>
            <a:r>
              <a:rPr lang="sv-SE" sz="1900" dirty="0"/>
              <a:t> </a:t>
            </a:r>
            <a:r>
              <a:rPr lang="sv-SE" sz="1900" err="1"/>
              <a:t>care</a:t>
            </a:r>
            <a:r>
              <a:rPr lang="sv-SE" sz="1900" dirty="0"/>
              <a:t> </a:t>
            </a:r>
            <a:r>
              <a:rPr lang="sv-SE" sz="1900" err="1"/>
              <a:t>within</a:t>
            </a:r>
            <a:r>
              <a:rPr lang="sv-SE" sz="1900" dirty="0"/>
              <a:t> the region and </a:t>
            </a:r>
            <a:r>
              <a:rPr lang="sv-SE" sz="1900" err="1"/>
              <a:t>other</a:t>
            </a:r>
            <a:r>
              <a:rPr lang="sv-SE" sz="1900" dirty="0"/>
              <a:t> </a:t>
            </a:r>
            <a:r>
              <a:rPr lang="sv-SE" sz="1900" err="1"/>
              <a:t>collaborations</a:t>
            </a:r>
            <a:r>
              <a:rPr lang="sv-SE" sz="1900" dirty="0"/>
              <a:t>.</a:t>
            </a:r>
            <a:br>
              <a:rPr lang="en-GB" sz="1900" dirty="0"/>
            </a:br>
            <a:r>
              <a:rPr lang="en-GB" sz="1900" b="1" dirty="0"/>
              <a:t>  </a:t>
            </a:r>
            <a:endParaRPr lang="en-US" sz="1900" b="1" dirty="0"/>
          </a:p>
          <a:p>
            <a:pPr>
              <a:buFontTx/>
              <a:buNone/>
            </a:pPr>
            <a:endParaRPr lang="sv-SE" dirty="0">
              <a:latin typeface="Arial" charset="0"/>
            </a:endParaRPr>
          </a:p>
          <a:p>
            <a:endParaRPr lang="sv-SE" dirty="0"/>
          </a:p>
        </p:txBody>
      </p:sp>
    </p:spTree>
    <p:extLst>
      <p:ext uri="{BB962C8B-B14F-4D97-AF65-F5344CB8AC3E}">
        <p14:creationId xmlns:p14="http://schemas.microsoft.com/office/powerpoint/2010/main" val="369344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C325-FD61-49FD-B4DB-3BDF63E82B1D}"/>
              </a:ext>
            </a:extLst>
          </p:cNvPr>
          <p:cNvSpPr>
            <a:spLocks noGrp="1"/>
          </p:cNvSpPr>
          <p:nvPr>
            <p:ph type="ctrTitle"/>
          </p:nvPr>
        </p:nvSpPr>
        <p:spPr/>
        <p:txBody>
          <a:bodyPr/>
          <a:lstStyle/>
          <a:p>
            <a:r>
              <a:rPr lang="sv-SE" dirty="0">
                <a:latin typeface="+mn-lt"/>
              </a:rPr>
              <a:t>Health </a:t>
            </a:r>
            <a:r>
              <a:rPr lang="sv-SE" dirty="0" err="1">
                <a:latin typeface="+mn-lt"/>
              </a:rPr>
              <a:t>care</a:t>
            </a:r>
            <a:r>
              <a:rPr lang="sv-SE" dirty="0">
                <a:latin typeface="+mn-lt"/>
              </a:rPr>
              <a:t> </a:t>
            </a:r>
            <a:r>
              <a:rPr lang="sv-SE" dirty="0" err="1">
                <a:latin typeface="+mn-lt"/>
              </a:rPr>
              <a:t>differs</a:t>
            </a:r>
            <a:r>
              <a:rPr lang="sv-SE" dirty="0">
                <a:latin typeface="+mn-lt"/>
              </a:rPr>
              <a:t> </a:t>
            </a:r>
            <a:r>
              <a:rPr lang="sv-SE" dirty="0" err="1">
                <a:latin typeface="+mn-lt"/>
              </a:rPr>
              <a:t>between</a:t>
            </a:r>
            <a:r>
              <a:rPr lang="sv-SE" dirty="0">
                <a:latin typeface="+mn-lt"/>
              </a:rPr>
              <a:t> the 21 regions</a:t>
            </a:r>
            <a:endParaRPr lang="en-US" dirty="0">
              <a:latin typeface="+mn-lt"/>
            </a:endParaRPr>
          </a:p>
        </p:txBody>
      </p:sp>
      <p:pic>
        <p:nvPicPr>
          <p:cNvPr id="5" name="Picture 4" descr="Picture of a diagram which shows a diagram of differences between 6 and 18% between the regions.">
            <a:extLst>
              <a:ext uri="{FF2B5EF4-FFF2-40B4-BE49-F238E27FC236}">
                <a16:creationId xmlns:a16="http://schemas.microsoft.com/office/drawing/2014/main" id="{53754F0D-71D7-46E1-9741-A150A6C59CE4}"/>
              </a:ext>
            </a:extLst>
          </p:cNvPr>
          <p:cNvPicPr>
            <a:picLocks noChangeAspect="1"/>
          </p:cNvPicPr>
          <p:nvPr/>
        </p:nvPicPr>
        <p:blipFill>
          <a:blip r:embed="rId3"/>
          <a:stretch>
            <a:fillRect/>
          </a:stretch>
        </p:blipFill>
        <p:spPr>
          <a:xfrm>
            <a:off x="879463" y="1942962"/>
            <a:ext cx="4526160" cy="3329122"/>
          </a:xfrm>
          <a:prstGeom prst="rect">
            <a:avLst/>
          </a:prstGeom>
        </p:spPr>
      </p:pic>
      <p:sp>
        <p:nvSpPr>
          <p:cNvPr id="9" name="TextBox 8">
            <a:extLst>
              <a:ext uri="{FF2B5EF4-FFF2-40B4-BE49-F238E27FC236}">
                <a16:creationId xmlns:a16="http://schemas.microsoft.com/office/drawing/2014/main" id="{E50E5CA0-8AB5-4B59-89EB-407FDA47B57E}"/>
              </a:ext>
            </a:extLst>
          </p:cNvPr>
          <p:cNvSpPr txBox="1"/>
          <p:nvPr/>
        </p:nvSpPr>
        <p:spPr>
          <a:xfrm>
            <a:off x="940686" y="1596747"/>
            <a:ext cx="38280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Reimbursement</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treatment</a:t>
            </a:r>
            <a:r>
              <a:rPr lang="sv-SE" b="1" dirty="0">
                <a:solidFill>
                  <a:srgbClr val="000000"/>
                </a:solidFill>
                <a:latin typeface="Calibri" panose="020F0502020204030204"/>
              </a:rPr>
              <a:t>, </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stroke</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5586B27-3DC5-45CC-A3CC-61BDD857D1A2}"/>
              </a:ext>
            </a:extLst>
          </p:cNvPr>
          <p:cNvSpPr txBox="1"/>
          <p:nvPr/>
        </p:nvSpPr>
        <p:spPr>
          <a:xfrm>
            <a:off x="1023258" y="6277428"/>
            <a:ext cx="3429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Källa: Vården i siffror, data från 2018 respektive 2019-2020 </a:t>
            </a:r>
          </a:p>
        </p:txBody>
      </p:sp>
      <p:sp>
        <p:nvSpPr>
          <p:cNvPr id="14" name="TextBox 13">
            <a:extLst>
              <a:ext uri="{FF2B5EF4-FFF2-40B4-BE49-F238E27FC236}">
                <a16:creationId xmlns:a16="http://schemas.microsoft.com/office/drawing/2014/main" id="{9F6D9A33-0327-4CBE-8168-8D881E999231}"/>
              </a:ext>
            </a:extLst>
          </p:cNvPr>
          <p:cNvSpPr txBox="1"/>
          <p:nvPr/>
        </p:nvSpPr>
        <p:spPr>
          <a:xfrm>
            <a:off x="6096000" y="2450880"/>
            <a:ext cx="51612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Goal</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completion</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 for LDL-</a:t>
            </a: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cholesterol</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lang="sv-SE" b="1" dirty="0">
                <a:solidFill>
                  <a:srgbClr val="000000"/>
                </a:solidFill>
                <a:latin typeface="Calibri" panose="020F0502020204030204"/>
              </a:rPr>
              <a:t>a</a:t>
            </a: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fter</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myocardial</a:t>
            </a: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sv-SE" sz="1800" b="1" i="0" u="none" strike="noStrike" kern="1200" cap="none" spc="0" normalizeH="0" baseline="0" noProof="0" dirty="0" err="1">
                <a:ln>
                  <a:noFill/>
                </a:ln>
                <a:solidFill>
                  <a:srgbClr val="000000"/>
                </a:solidFill>
                <a:effectLst/>
                <a:uLnTx/>
                <a:uFillTx/>
                <a:latin typeface="Calibri" panose="020F0502020204030204"/>
                <a:ea typeface="+mn-ea"/>
                <a:cs typeface="+mn-cs"/>
              </a:rPr>
              <a:t>infarction</a:t>
            </a:r>
            <a:endPar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 name="Bildobjekt 10" descr="Picture of diagram which shows differences between the regions, från 41 to 81%.">
            <a:extLst>
              <a:ext uri="{FF2B5EF4-FFF2-40B4-BE49-F238E27FC236}">
                <a16:creationId xmlns:a16="http://schemas.microsoft.com/office/drawing/2014/main" id="{06752AA5-F882-46AE-A4FD-92CC4F518168}"/>
              </a:ext>
            </a:extLst>
          </p:cNvPr>
          <p:cNvPicPr>
            <a:picLocks noChangeAspect="1"/>
          </p:cNvPicPr>
          <p:nvPr/>
        </p:nvPicPr>
        <p:blipFill>
          <a:blip r:embed="rId4"/>
          <a:stretch>
            <a:fillRect/>
          </a:stretch>
        </p:blipFill>
        <p:spPr>
          <a:xfrm>
            <a:off x="6128403" y="3290235"/>
            <a:ext cx="4060885" cy="2804352"/>
          </a:xfrm>
          <a:prstGeom prst="rect">
            <a:avLst/>
          </a:prstGeom>
        </p:spPr>
      </p:pic>
      <p:sp>
        <p:nvSpPr>
          <p:cNvPr id="17" name="TextBox 16">
            <a:extLst>
              <a:ext uri="{FF2B5EF4-FFF2-40B4-BE49-F238E27FC236}">
                <a16:creationId xmlns:a16="http://schemas.microsoft.com/office/drawing/2014/main" id="{AD290640-EEEA-4F00-B474-E383D82F968D}"/>
              </a:ext>
            </a:extLst>
          </p:cNvPr>
          <p:cNvSpPr txBox="1"/>
          <p:nvPr/>
        </p:nvSpPr>
        <p:spPr>
          <a:xfrm>
            <a:off x="4534830" y="5279745"/>
            <a:ext cx="10094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mn-ea"/>
                <a:cs typeface="+mn-cs"/>
              </a:rPr>
              <a:t>6-18 %</a:t>
            </a:r>
          </a:p>
        </p:txBody>
      </p:sp>
      <p:sp>
        <p:nvSpPr>
          <p:cNvPr id="22" name="TextBox 21">
            <a:extLst>
              <a:ext uri="{FF2B5EF4-FFF2-40B4-BE49-F238E27FC236}">
                <a16:creationId xmlns:a16="http://schemas.microsoft.com/office/drawing/2014/main" id="{11FB1C45-181E-4EF5-8F4D-87EF02229C03}"/>
              </a:ext>
            </a:extLst>
          </p:cNvPr>
          <p:cNvSpPr txBox="1"/>
          <p:nvPr/>
        </p:nvSpPr>
        <p:spPr>
          <a:xfrm>
            <a:off x="9818054" y="3967810"/>
            <a:ext cx="10940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mn-ea"/>
                <a:cs typeface="+mn-cs"/>
              </a:rPr>
              <a:t>41-82 %</a:t>
            </a:r>
          </a:p>
        </p:txBody>
      </p:sp>
    </p:spTree>
    <p:extLst>
      <p:ext uri="{BB962C8B-B14F-4D97-AF65-F5344CB8AC3E}">
        <p14:creationId xmlns:p14="http://schemas.microsoft.com/office/powerpoint/2010/main" val="428131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7466" y="466473"/>
            <a:ext cx="10515600" cy="1325563"/>
          </a:xfrm>
        </p:spPr>
        <p:txBody>
          <a:bodyPr>
            <a:normAutofit/>
          </a:bodyPr>
          <a:lstStyle/>
          <a:p>
            <a:r>
              <a:rPr lang="sv-SE" sz="3600" dirty="0" err="1">
                <a:latin typeface="+mn-lt"/>
              </a:rPr>
              <a:t>Knowledge-based</a:t>
            </a:r>
            <a:r>
              <a:rPr lang="sv-SE" sz="3600" dirty="0">
                <a:latin typeface="+mn-lt"/>
              </a:rPr>
              <a:t> </a:t>
            </a:r>
            <a:br>
              <a:rPr lang="sv-SE" sz="3600" dirty="0">
                <a:latin typeface="+mn-lt"/>
              </a:rPr>
            </a:br>
            <a:r>
              <a:rPr lang="sv-SE" sz="3600" dirty="0">
                <a:latin typeface="+mn-lt"/>
              </a:rPr>
              <a:t>management in practice </a:t>
            </a:r>
          </a:p>
        </p:txBody>
      </p:sp>
      <p:sp>
        <p:nvSpPr>
          <p:cNvPr id="3" name="Platshållare för innehåll 2"/>
          <p:cNvSpPr>
            <a:spLocks noGrp="1"/>
          </p:cNvSpPr>
          <p:nvPr>
            <p:ph idx="1"/>
          </p:nvPr>
        </p:nvSpPr>
        <p:spPr>
          <a:xfrm>
            <a:off x="867134" y="1964054"/>
            <a:ext cx="6667986" cy="4038057"/>
          </a:xfrm>
        </p:spPr>
        <p:txBody>
          <a:bodyPr vert="horz" lIns="91440" tIns="45720" rIns="91440" bIns="45720" rtlCol="0" anchor="t">
            <a:normAutofit/>
          </a:bodyPr>
          <a:lstStyle/>
          <a:p>
            <a:r>
              <a:rPr lang="sv-SE" sz="2600" dirty="0"/>
              <a:t>We use the best </a:t>
            </a:r>
            <a:r>
              <a:rPr lang="sv-SE" sz="2600" dirty="0" err="1"/>
              <a:t>available</a:t>
            </a:r>
            <a:r>
              <a:rPr lang="sv-SE" sz="2600" dirty="0"/>
              <a:t> </a:t>
            </a:r>
            <a:r>
              <a:rPr lang="sv-SE" sz="2600" dirty="0" err="1"/>
              <a:t>knowledge</a:t>
            </a:r>
            <a:endParaRPr lang="sv-SE" sz="2600" dirty="0"/>
          </a:p>
          <a:p>
            <a:r>
              <a:rPr lang="sv-SE" sz="2600" dirty="0"/>
              <a:t>The meeting is followed up and </a:t>
            </a:r>
            <a:r>
              <a:rPr lang="sv-SE" sz="2600" dirty="0" err="1"/>
              <a:t>analysed</a:t>
            </a:r>
            <a:endParaRPr lang="sv-SE" sz="2600" dirty="0"/>
          </a:p>
          <a:p>
            <a:r>
              <a:rPr lang="sv-SE" sz="2600" dirty="0"/>
              <a:t>New </a:t>
            </a:r>
            <a:r>
              <a:rPr lang="sv-SE" sz="2600" dirty="0" err="1"/>
              <a:t>knowledge</a:t>
            </a:r>
            <a:r>
              <a:rPr lang="sv-SE" sz="2600" dirty="0"/>
              <a:t> is </a:t>
            </a:r>
            <a:r>
              <a:rPr lang="sv-SE" sz="2600" dirty="0" err="1"/>
              <a:t>put</a:t>
            </a:r>
            <a:r>
              <a:rPr lang="sv-SE" sz="2600" dirty="0"/>
              <a:t> </a:t>
            </a:r>
            <a:r>
              <a:rPr lang="sv-SE" sz="2600" dirty="0" err="1"/>
              <a:t>into</a:t>
            </a:r>
            <a:r>
              <a:rPr lang="sv-SE" sz="2600" dirty="0"/>
              <a:t> </a:t>
            </a:r>
            <a:r>
              <a:rPr lang="sv-SE" sz="2600" dirty="0" err="1"/>
              <a:t>practice</a:t>
            </a:r>
            <a:r>
              <a:rPr lang="sv-SE" sz="2600" dirty="0"/>
              <a:t> </a:t>
            </a:r>
            <a:r>
              <a:rPr lang="sv-SE" sz="2600" dirty="0" err="1"/>
              <a:t>quickly</a:t>
            </a:r>
            <a:endParaRPr lang="sv-SE" sz="2600" dirty="0"/>
          </a:p>
          <a:p>
            <a:r>
              <a:rPr lang="sv-SE" sz="2600" dirty="0" err="1"/>
              <a:t>Identify</a:t>
            </a:r>
            <a:r>
              <a:rPr lang="sv-SE" sz="2600" dirty="0"/>
              <a:t> areas </a:t>
            </a:r>
            <a:r>
              <a:rPr lang="sv-SE" sz="2600" dirty="0" err="1"/>
              <a:t>of</a:t>
            </a:r>
            <a:r>
              <a:rPr lang="sv-SE" sz="2600" dirty="0"/>
              <a:t> </a:t>
            </a:r>
            <a:r>
              <a:rPr lang="sv-SE" sz="2600" dirty="0" err="1"/>
              <a:t>improvement</a:t>
            </a:r>
            <a:r>
              <a:rPr lang="sv-SE" sz="2600" dirty="0"/>
              <a:t> </a:t>
            </a:r>
            <a:r>
              <a:rPr lang="sv-SE" sz="2600" dirty="0" err="1"/>
              <a:t>with</a:t>
            </a:r>
            <a:r>
              <a:rPr lang="sv-SE" sz="2600" dirty="0"/>
              <a:t> the patient</a:t>
            </a:r>
          </a:p>
          <a:p>
            <a:pPr marL="0" indent="0">
              <a:buNone/>
            </a:pPr>
            <a:endParaRPr lang="sv-SE" sz="2600" dirty="0"/>
          </a:p>
          <a:p>
            <a:pPr marL="0" indent="0">
              <a:buNone/>
            </a:pPr>
            <a:r>
              <a:rPr lang="sv-SE" sz="2600" dirty="0"/>
              <a:t>Support patients and </a:t>
            </a:r>
            <a:r>
              <a:rPr lang="sv-SE" sz="2600" dirty="0" err="1"/>
              <a:t>care</a:t>
            </a:r>
            <a:r>
              <a:rPr lang="sv-SE" sz="2600" dirty="0"/>
              <a:t> </a:t>
            </a:r>
            <a:r>
              <a:rPr lang="sv-SE" sz="2600" dirty="0" err="1"/>
              <a:t>givers</a:t>
            </a:r>
            <a:r>
              <a:rPr lang="sv-SE" sz="2600" dirty="0"/>
              <a:t> to </a:t>
            </a:r>
            <a:r>
              <a:rPr lang="sv-SE" sz="2600" dirty="0" err="1"/>
              <a:t>work</a:t>
            </a:r>
            <a:r>
              <a:rPr lang="sv-SE" sz="2600" dirty="0"/>
              <a:t> </a:t>
            </a:r>
            <a:r>
              <a:rPr lang="sv-SE" sz="2600" dirty="0" err="1"/>
              <a:t>knowledge-based</a:t>
            </a:r>
            <a:r>
              <a:rPr lang="sv-SE" sz="2600" dirty="0"/>
              <a:t>.</a:t>
            </a:r>
          </a:p>
        </p:txBody>
      </p:sp>
      <p:pic>
        <p:nvPicPr>
          <p:cNvPr id="7" name="Platshållare för innehåll 17" descr="A person in care-clothes discusses something with a patient at a table in a room. "/>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71263" y="-140910"/>
            <a:ext cx="4120737" cy="5869655"/>
          </a:xfrm>
          <a:prstGeom prst="rect">
            <a:avLst/>
          </a:prstGeom>
        </p:spPr>
      </p:pic>
      <p:sp>
        <p:nvSpPr>
          <p:cNvPr id="5" name="Rektangel 4"/>
          <p:cNvSpPr/>
          <p:nvPr/>
        </p:nvSpPr>
        <p:spPr>
          <a:xfrm>
            <a:off x="8090530" y="132456"/>
            <a:ext cx="3516115" cy="307777"/>
          </a:xfrm>
          <a:prstGeom prst="rect">
            <a:avLst/>
          </a:prstGeom>
        </p:spPr>
        <p:txBody>
          <a:bodyPr wrap="square">
            <a:spAutoFit/>
          </a:bodyPr>
          <a:lstStyle/>
          <a:p>
            <a:r>
              <a:rPr lang="sv-SE" sz="1400" dirty="0">
                <a:solidFill>
                  <a:prstClr val="black"/>
                </a:solidFill>
              </a:rPr>
              <a:t>The patient as co-</a:t>
            </a:r>
            <a:r>
              <a:rPr lang="sv-SE" sz="1400" dirty="0" err="1">
                <a:solidFill>
                  <a:prstClr val="black"/>
                </a:solidFill>
              </a:rPr>
              <a:t>creator</a:t>
            </a:r>
            <a:endParaRPr lang="sv-SE" sz="1400" dirty="0">
              <a:solidFill>
                <a:prstClr val="black"/>
              </a:solidFill>
            </a:endParaRPr>
          </a:p>
        </p:txBody>
      </p:sp>
    </p:spTree>
    <p:extLst>
      <p:ext uri="{BB962C8B-B14F-4D97-AF65-F5344CB8AC3E}">
        <p14:creationId xmlns:p14="http://schemas.microsoft.com/office/powerpoint/2010/main" val="217952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6722" y="609219"/>
            <a:ext cx="4926155" cy="1325563"/>
          </a:xfrm>
        </p:spPr>
        <p:txBody>
          <a:bodyPr>
            <a:normAutofit/>
          </a:bodyPr>
          <a:lstStyle/>
          <a:p>
            <a:r>
              <a:rPr lang="sv-SE" dirty="0">
                <a:latin typeface="+mn-lt"/>
              </a:rPr>
              <a:t>A </a:t>
            </a:r>
            <a:r>
              <a:rPr lang="sv-SE" dirty="0" err="1">
                <a:latin typeface="+mn-lt"/>
              </a:rPr>
              <a:t>learning</a:t>
            </a:r>
            <a:r>
              <a:rPr lang="sv-SE" dirty="0">
                <a:latin typeface="+mn-lt"/>
              </a:rPr>
              <a:t> system</a:t>
            </a:r>
          </a:p>
        </p:txBody>
      </p:sp>
      <p:sp>
        <p:nvSpPr>
          <p:cNvPr id="16" name="Flödesschema: Koppling 15"/>
          <p:cNvSpPr/>
          <p:nvPr/>
        </p:nvSpPr>
        <p:spPr>
          <a:xfrm>
            <a:off x="4265326" y="1437541"/>
            <a:ext cx="3217096" cy="3217096"/>
          </a:xfrm>
          <a:prstGeom prst="flowChartConnector">
            <a:avLst/>
          </a:prstGeom>
          <a:solidFill>
            <a:schemeClr val="bg1"/>
          </a:solidFill>
          <a:ln w="333375">
            <a:solidFill>
              <a:srgbClr val="377D7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Ellips 16"/>
          <p:cNvSpPr/>
          <p:nvPr/>
        </p:nvSpPr>
        <p:spPr>
          <a:xfrm>
            <a:off x="5057876" y="1013476"/>
            <a:ext cx="1838036"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 17"/>
          <p:cNvSpPr/>
          <p:nvPr/>
        </p:nvSpPr>
        <p:spPr>
          <a:xfrm>
            <a:off x="3847918" y="3357045"/>
            <a:ext cx="1838036" cy="1246909"/>
          </a:xfrm>
          <a:prstGeom prst="ellipse">
            <a:avLst/>
          </a:prstGeom>
          <a:solidFill>
            <a:srgbClr val="0070C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Ellips 18"/>
          <p:cNvSpPr/>
          <p:nvPr/>
        </p:nvSpPr>
        <p:spPr>
          <a:xfrm>
            <a:off x="6245904" y="3357045"/>
            <a:ext cx="1838036" cy="1246909"/>
          </a:xfrm>
          <a:prstGeom prst="ellipse">
            <a:avLst/>
          </a:prstGeom>
          <a:solidFill>
            <a:srgbClr val="0070C0">
              <a:alpha val="90000"/>
            </a:srgbClr>
          </a:solidFill>
          <a:ln w="15875">
            <a:solidFill>
              <a:schemeClr val="bg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Ellips 19"/>
          <p:cNvSpPr/>
          <p:nvPr/>
        </p:nvSpPr>
        <p:spPr>
          <a:xfrm>
            <a:off x="4798084" y="2147306"/>
            <a:ext cx="2377258" cy="1612713"/>
          </a:xfrm>
          <a:prstGeom prst="ellipse">
            <a:avLst/>
          </a:prstGeom>
          <a:solidFill>
            <a:srgbClr val="00B0F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p:cNvSpPr txBox="1"/>
          <p:nvPr/>
        </p:nvSpPr>
        <p:spPr>
          <a:xfrm>
            <a:off x="5191455" y="1339093"/>
            <a:ext cx="14061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p:txBody>
      </p:sp>
      <p:sp>
        <p:nvSpPr>
          <p:cNvPr id="22" name="textruta 21"/>
          <p:cNvSpPr txBox="1"/>
          <p:nvPr/>
        </p:nvSpPr>
        <p:spPr>
          <a:xfrm>
            <a:off x="6218712" y="3578426"/>
            <a:ext cx="205940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i="0" u="none" strike="noStrike" kern="1200" cap="none" spc="0" normalizeH="0" baseline="0" noProof="0" dirty="0" err="1">
                <a:ln>
                  <a:noFill/>
                </a:ln>
                <a:solidFill>
                  <a:srgbClr val="FFFFFF"/>
                </a:solidFill>
                <a:effectLst/>
                <a:uLnTx/>
                <a:uFillTx/>
                <a:latin typeface="Calibri" panose="020F0502020204030204"/>
                <a:ea typeface="+mn-ea"/>
                <a:cs typeface="+mn-cs"/>
              </a:rPr>
              <a:t>Leadership</a:t>
            </a:r>
            <a:r>
              <a:rPr kumimoji="0" lang="sv-SE" sz="1800" i="0" u="none" strike="noStrike" kern="1200" cap="none" spc="0" normalizeH="0" noProof="0" dirty="0">
                <a:ln>
                  <a:noFill/>
                </a:ln>
                <a:solidFill>
                  <a:srgbClr val="FFFFFF"/>
                </a:solidFill>
                <a:effectLst/>
                <a:uLnTx/>
                <a:uFillTx/>
                <a:latin typeface="Calibri" panose="020F0502020204030204"/>
                <a:ea typeface="+mn-ea"/>
                <a:cs typeface="+mn-cs"/>
              </a:rPr>
              <a:t> and s</a:t>
            </a:r>
            <a:r>
              <a:rPr kumimoji="0" lang="sv-SE" sz="1800" i="0" u="none" strike="noStrike" kern="1200" cap="none" spc="0" normalizeH="0" baseline="0" noProof="0" dirty="0">
                <a:ln>
                  <a:noFill/>
                </a:ln>
                <a:solidFill>
                  <a:srgbClr val="FFFFFF"/>
                </a:solidFill>
                <a:effectLst/>
                <a:uLnTx/>
                <a:uFillTx/>
                <a:latin typeface="Calibri" panose="020F0502020204030204"/>
                <a:ea typeface="+mn-ea"/>
                <a:cs typeface="+mn-cs"/>
              </a:rPr>
              <a:t>upport for development</a:t>
            </a:r>
          </a:p>
        </p:txBody>
      </p:sp>
      <p:sp>
        <p:nvSpPr>
          <p:cNvPr id="23" name="textruta 22"/>
          <p:cNvSpPr txBox="1"/>
          <p:nvPr/>
        </p:nvSpPr>
        <p:spPr>
          <a:xfrm>
            <a:off x="3847918" y="3430394"/>
            <a:ext cx="1724959"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Support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rPr>
              <a:t>follow-up,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700" dirty="0">
                <a:solidFill>
                  <a:prstClr val="white"/>
                </a:solidFill>
                <a:latin typeface="Calibri" panose="020F0502020204030204"/>
              </a:rPr>
              <a:t>open comparison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700" dirty="0">
                <a:solidFill>
                  <a:prstClr val="white"/>
                </a:solidFill>
                <a:latin typeface="Calibri" panose="020F0502020204030204"/>
              </a:rPr>
              <a:t>and analysis</a:t>
            </a:r>
            <a:endParaRPr kumimoji="0" lang="sv-SE" sz="1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ruta 23"/>
          <p:cNvSpPr txBox="1"/>
          <p:nvPr/>
        </p:nvSpPr>
        <p:spPr>
          <a:xfrm>
            <a:off x="4870503" y="2462635"/>
            <a:ext cx="221278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effectLst/>
                <a:uLnTx/>
                <a:uFillTx/>
                <a:latin typeface="Calibri" panose="020F0502020204030204"/>
                <a:ea typeface="+mn-ea"/>
                <a:cs typeface="+mn-cs"/>
              </a:rPr>
              <a:t>Cohesive</a:t>
            </a:r>
            <a:r>
              <a:rPr kumimoji="0" lang="sv-SE" sz="1800" b="0" i="0" u="none" strike="noStrike" kern="1200" cap="none" spc="0" normalizeH="0" baseline="0" noProof="0" dirty="0">
                <a:ln>
                  <a:noFill/>
                </a:ln>
                <a:effectLst/>
                <a:uLnTx/>
                <a:uFillTx/>
                <a:latin typeface="Calibri" panose="020F0502020204030204"/>
                <a:ea typeface="+mn-ea"/>
                <a:cs typeface="+mn-cs"/>
              </a:rPr>
              <a:t> </a:t>
            </a:r>
            <a:r>
              <a:rPr lang="sv-SE" dirty="0">
                <a:latin typeface="Calibri" panose="020F0502020204030204"/>
              </a:rPr>
              <a:t>system</a:t>
            </a:r>
            <a:endParaRPr kumimoji="0" lang="sv-SE"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latin typeface="Calibri" panose="020F0502020204030204"/>
              </a:rPr>
              <a:t>f</a:t>
            </a:r>
            <a:r>
              <a:rPr kumimoji="0" lang="sv-SE" sz="1800" b="0" i="0" u="none" strike="noStrike" kern="1200" cap="none" spc="0" normalizeH="0" baseline="0" noProof="0" dirty="0">
                <a:ln>
                  <a:noFill/>
                </a:ln>
                <a:effectLst/>
                <a:uLnTx/>
                <a:uFillTx/>
                <a:latin typeface="Calibri" panose="020F0502020204030204"/>
                <a:ea typeface="+mn-ea"/>
                <a:cs typeface="+mn-cs"/>
              </a:rPr>
              <a:t>or</a:t>
            </a:r>
            <a:r>
              <a:rPr kumimoji="0" lang="sv-SE" sz="1800" b="0" i="0" u="none" strike="noStrike" kern="1200" cap="none" spc="0" normalizeH="0" noProof="0" dirty="0">
                <a:ln>
                  <a:noFill/>
                </a:ln>
                <a:effectLst/>
                <a:uLnTx/>
                <a:uFillTx/>
                <a:latin typeface="Calibri" panose="020F0502020204030204"/>
                <a:ea typeface="+mn-ea"/>
                <a:cs typeface="+mn-cs"/>
              </a:rPr>
              <a:t> </a:t>
            </a:r>
            <a:r>
              <a:rPr lang="sv-SE" dirty="0">
                <a:latin typeface="Calibri" panose="020F0502020204030204"/>
              </a:rPr>
              <a:t>k</a:t>
            </a:r>
            <a:r>
              <a:rPr kumimoji="0" lang="sv-SE" sz="1800" b="0" i="0" u="none" strike="noStrike" kern="1200" cap="none" spc="0" normalizeH="0" baseline="0" noProof="0" dirty="0">
                <a:ln>
                  <a:noFill/>
                </a:ln>
                <a:effectLst/>
                <a:uLnTx/>
                <a:uFillTx/>
                <a:latin typeface="Calibri" panose="020F0502020204030204"/>
                <a:ea typeface="+mn-ea"/>
                <a:cs typeface="+mn-cs"/>
              </a:rPr>
              <a:t>nowledge-based</a:t>
            </a:r>
            <a:r>
              <a:rPr kumimoji="0" lang="sv-SE" sz="1800" b="0" i="0" u="none" strike="noStrike" kern="1200" cap="none" spc="0" normalizeH="0" noProof="0" dirty="0">
                <a:ln>
                  <a:noFill/>
                </a:ln>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noProof="0" dirty="0">
                <a:ln>
                  <a:noFill/>
                </a:ln>
                <a:effectLst/>
                <a:uLnTx/>
                <a:uFillTx/>
                <a:latin typeface="Calibri" panose="020F0502020204030204"/>
                <a:ea typeface="+mn-ea"/>
                <a:cs typeface="+mn-cs"/>
              </a:rPr>
              <a:t>management</a:t>
            </a:r>
            <a:endParaRPr kumimoji="0" lang="sv-SE"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63360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A picture of a pyramid upside down with three units: at the top: Patient and healthcare team, middle unit: Healthcare region and region, at the bottom: National">
            <a:extLst>
              <a:ext uri="{FF2B5EF4-FFF2-40B4-BE49-F238E27FC236}">
                <a16:creationId xmlns:a16="http://schemas.microsoft.com/office/drawing/2014/main" id="{14E68243-B026-4643-9D7D-C7CF94815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41" y="0"/>
            <a:ext cx="10767317" cy="6056616"/>
          </a:xfrm>
          <a:prstGeom prst="rect">
            <a:avLst/>
          </a:prstGeom>
        </p:spPr>
      </p:pic>
    </p:spTree>
    <p:extLst>
      <p:ext uri="{BB962C8B-B14F-4D97-AF65-F5344CB8AC3E}">
        <p14:creationId xmlns:p14="http://schemas.microsoft.com/office/powerpoint/2010/main" val="2727463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CCA0D7-3C3B-4D74-A226-D249CF286016}"/>
              </a:ext>
            </a:extLst>
          </p:cNvPr>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100"/>
              </a:spcAft>
              <a:buClrTx/>
              <a:buSzTx/>
              <a:buFontTx/>
              <a:buNone/>
              <a:tabLst/>
              <a:defRPr/>
            </a:pPr>
            <a:fld id="{2DBAD975-63FF-4468-AC34-025F73E043F9}" type="slidenum">
              <a:rPr kumimoji="0" lang="sv-SE"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100"/>
                </a:spcAft>
                <a:buClrTx/>
                <a:buSzTx/>
                <a:buFontTx/>
                <a:buNone/>
                <a:tabLst/>
                <a:defRPr/>
              </a:pPr>
              <a:t>9</a:t>
            </a:fld>
            <a:endParaRPr kumimoji="0" lang="sv-SE"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7942F22C-6DAA-46D3-B721-0CEE1FE13CEB}"/>
              </a:ext>
            </a:extLst>
          </p:cNvPr>
          <p:cNvGrpSpPr/>
          <p:nvPr/>
        </p:nvGrpSpPr>
        <p:grpSpPr>
          <a:xfrm>
            <a:off x="5184448" y="4002677"/>
            <a:ext cx="859393" cy="1104647"/>
            <a:chOff x="4647245" y="4938942"/>
            <a:chExt cx="859393" cy="1104647"/>
          </a:xfrm>
        </p:grpSpPr>
        <p:sp>
          <p:nvSpPr>
            <p:cNvPr id="11" name="Freeform 8">
              <a:extLst>
                <a:ext uri="{FF2B5EF4-FFF2-40B4-BE49-F238E27FC236}">
                  <a16:creationId xmlns:a16="http://schemas.microsoft.com/office/drawing/2014/main" id="{B4330327-4DA0-4294-923C-EB2B074DD9F0}"/>
                </a:ext>
              </a:extLst>
            </p:cNvPr>
            <p:cNvSpPr>
              <a:spLocks/>
            </p:cNvSpPr>
            <p:nvPr/>
          </p:nvSpPr>
          <p:spPr bwMode="auto">
            <a:xfrm>
              <a:off x="4963437" y="4938942"/>
              <a:ext cx="486449" cy="520907"/>
            </a:xfrm>
            <a:custGeom>
              <a:avLst/>
              <a:gdLst>
                <a:gd name="T0" fmla="*/ 336 w 721"/>
                <a:gd name="T1" fmla="*/ 20 h 775"/>
                <a:gd name="T2" fmla="*/ 303 w 721"/>
                <a:gd name="T3" fmla="*/ 94 h 775"/>
                <a:gd name="T4" fmla="*/ 263 w 721"/>
                <a:gd name="T5" fmla="*/ 103 h 775"/>
                <a:gd name="T6" fmla="*/ 203 w 721"/>
                <a:gd name="T7" fmla="*/ 116 h 775"/>
                <a:gd name="T8" fmla="*/ 160 w 721"/>
                <a:gd name="T9" fmla="*/ 157 h 775"/>
                <a:gd name="T10" fmla="*/ 123 w 721"/>
                <a:gd name="T11" fmla="*/ 233 h 775"/>
                <a:gd name="T12" fmla="*/ 141 w 721"/>
                <a:gd name="T13" fmla="*/ 279 h 775"/>
                <a:gd name="T14" fmla="*/ 121 w 721"/>
                <a:gd name="T15" fmla="*/ 329 h 775"/>
                <a:gd name="T16" fmla="*/ 75 w 721"/>
                <a:gd name="T17" fmla="*/ 329 h 775"/>
                <a:gd name="T18" fmla="*/ 35 w 721"/>
                <a:gd name="T19" fmla="*/ 396 h 775"/>
                <a:gd name="T20" fmla="*/ 25 w 721"/>
                <a:gd name="T21" fmla="*/ 441 h 775"/>
                <a:gd name="T22" fmla="*/ 20 w 721"/>
                <a:gd name="T23" fmla="*/ 545 h 775"/>
                <a:gd name="T24" fmla="*/ 109 w 721"/>
                <a:gd name="T25" fmla="*/ 548 h 775"/>
                <a:gd name="T26" fmla="*/ 149 w 721"/>
                <a:gd name="T27" fmla="*/ 582 h 775"/>
                <a:gd name="T28" fmla="*/ 135 w 721"/>
                <a:gd name="T29" fmla="*/ 638 h 775"/>
                <a:gd name="T30" fmla="*/ 159 w 721"/>
                <a:gd name="T31" fmla="*/ 702 h 775"/>
                <a:gd name="T32" fmla="*/ 227 w 721"/>
                <a:gd name="T33" fmla="*/ 766 h 775"/>
                <a:gd name="T34" fmla="*/ 280 w 721"/>
                <a:gd name="T35" fmla="*/ 737 h 775"/>
                <a:gd name="T36" fmla="*/ 322 w 721"/>
                <a:gd name="T37" fmla="*/ 704 h 775"/>
                <a:gd name="T38" fmla="*/ 380 w 721"/>
                <a:gd name="T39" fmla="*/ 692 h 775"/>
                <a:gd name="T40" fmla="*/ 424 w 721"/>
                <a:gd name="T41" fmla="*/ 710 h 775"/>
                <a:gd name="T42" fmla="*/ 454 w 721"/>
                <a:gd name="T43" fmla="*/ 629 h 775"/>
                <a:gd name="T44" fmla="*/ 448 w 721"/>
                <a:gd name="T45" fmla="*/ 551 h 775"/>
                <a:gd name="T46" fmla="*/ 502 w 721"/>
                <a:gd name="T47" fmla="*/ 563 h 775"/>
                <a:gd name="T48" fmla="*/ 525 w 721"/>
                <a:gd name="T49" fmla="*/ 510 h 775"/>
                <a:gd name="T50" fmla="*/ 592 w 721"/>
                <a:gd name="T51" fmla="*/ 552 h 775"/>
                <a:gd name="T52" fmla="*/ 637 w 721"/>
                <a:gd name="T53" fmla="*/ 606 h 775"/>
                <a:gd name="T54" fmla="*/ 666 w 721"/>
                <a:gd name="T55" fmla="*/ 571 h 775"/>
                <a:gd name="T56" fmla="*/ 656 w 721"/>
                <a:gd name="T57" fmla="*/ 516 h 775"/>
                <a:gd name="T58" fmla="*/ 682 w 721"/>
                <a:gd name="T59" fmla="*/ 465 h 775"/>
                <a:gd name="T60" fmla="*/ 717 w 721"/>
                <a:gd name="T61" fmla="*/ 408 h 775"/>
                <a:gd name="T62" fmla="*/ 657 w 721"/>
                <a:gd name="T63" fmla="*/ 368 h 775"/>
                <a:gd name="T64" fmla="*/ 634 w 721"/>
                <a:gd name="T65" fmla="*/ 346 h 775"/>
                <a:gd name="T66" fmla="*/ 721 w 721"/>
                <a:gd name="T67" fmla="*/ 304 h 775"/>
                <a:gd name="T68" fmla="*/ 620 w 721"/>
                <a:gd name="T69" fmla="*/ 234 h 775"/>
                <a:gd name="T70" fmla="*/ 552 w 721"/>
                <a:gd name="T71" fmla="*/ 237 h 775"/>
                <a:gd name="T72" fmla="*/ 518 w 721"/>
                <a:gd name="T73" fmla="*/ 223 h 775"/>
                <a:gd name="T74" fmla="*/ 582 w 721"/>
                <a:gd name="T75" fmla="*/ 217 h 775"/>
                <a:gd name="T76" fmla="*/ 674 w 721"/>
                <a:gd name="T77" fmla="*/ 234 h 775"/>
                <a:gd name="T78" fmla="*/ 558 w 721"/>
                <a:gd name="T79" fmla="*/ 190 h 775"/>
                <a:gd name="T80" fmla="*/ 497 w 721"/>
                <a:gd name="T81" fmla="*/ 105 h 775"/>
                <a:gd name="T82" fmla="*/ 434 w 721"/>
                <a:gd name="T83" fmla="*/ 42 h 775"/>
                <a:gd name="T84" fmla="*/ 385 w 721"/>
                <a:gd name="T85"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1" h="775">
                  <a:moveTo>
                    <a:pt x="385" y="0"/>
                  </a:moveTo>
                  <a:lnTo>
                    <a:pt x="369" y="34"/>
                  </a:lnTo>
                  <a:lnTo>
                    <a:pt x="336" y="20"/>
                  </a:lnTo>
                  <a:lnTo>
                    <a:pt x="306" y="54"/>
                  </a:lnTo>
                  <a:lnTo>
                    <a:pt x="317" y="74"/>
                  </a:lnTo>
                  <a:lnTo>
                    <a:pt x="303" y="94"/>
                  </a:lnTo>
                  <a:lnTo>
                    <a:pt x="278" y="93"/>
                  </a:lnTo>
                  <a:lnTo>
                    <a:pt x="272" y="120"/>
                  </a:lnTo>
                  <a:lnTo>
                    <a:pt x="263" y="103"/>
                  </a:lnTo>
                  <a:lnTo>
                    <a:pt x="248" y="110"/>
                  </a:lnTo>
                  <a:lnTo>
                    <a:pt x="221" y="94"/>
                  </a:lnTo>
                  <a:lnTo>
                    <a:pt x="203" y="116"/>
                  </a:lnTo>
                  <a:lnTo>
                    <a:pt x="186" y="117"/>
                  </a:lnTo>
                  <a:lnTo>
                    <a:pt x="172" y="134"/>
                  </a:lnTo>
                  <a:lnTo>
                    <a:pt x="160" y="157"/>
                  </a:lnTo>
                  <a:lnTo>
                    <a:pt x="154" y="179"/>
                  </a:lnTo>
                  <a:lnTo>
                    <a:pt x="127" y="195"/>
                  </a:lnTo>
                  <a:lnTo>
                    <a:pt x="123" y="233"/>
                  </a:lnTo>
                  <a:lnTo>
                    <a:pt x="102" y="258"/>
                  </a:lnTo>
                  <a:lnTo>
                    <a:pt x="123" y="275"/>
                  </a:lnTo>
                  <a:lnTo>
                    <a:pt x="141" y="279"/>
                  </a:lnTo>
                  <a:lnTo>
                    <a:pt x="151" y="288"/>
                  </a:lnTo>
                  <a:lnTo>
                    <a:pt x="132" y="300"/>
                  </a:lnTo>
                  <a:lnTo>
                    <a:pt x="121" y="329"/>
                  </a:lnTo>
                  <a:lnTo>
                    <a:pt x="102" y="338"/>
                  </a:lnTo>
                  <a:lnTo>
                    <a:pt x="89" y="324"/>
                  </a:lnTo>
                  <a:lnTo>
                    <a:pt x="75" y="329"/>
                  </a:lnTo>
                  <a:lnTo>
                    <a:pt x="75" y="348"/>
                  </a:lnTo>
                  <a:lnTo>
                    <a:pt x="39" y="377"/>
                  </a:lnTo>
                  <a:lnTo>
                    <a:pt x="35" y="396"/>
                  </a:lnTo>
                  <a:lnTo>
                    <a:pt x="28" y="416"/>
                  </a:lnTo>
                  <a:lnTo>
                    <a:pt x="32" y="428"/>
                  </a:lnTo>
                  <a:lnTo>
                    <a:pt x="25" y="441"/>
                  </a:lnTo>
                  <a:lnTo>
                    <a:pt x="17" y="480"/>
                  </a:lnTo>
                  <a:lnTo>
                    <a:pt x="0" y="537"/>
                  </a:lnTo>
                  <a:lnTo>
                    <a:pt x="20" y="545"/>
                  </a:lnTo>
                  <a:lnTo>
                    <a:pt x="64" y="538"/>
                  </a:lnTo>
                  <a:lnTo>
                    <a:pt x="66" y="556"/>
                  </a:lnTo>
                  <a:lnTo>
                    <a:pt x="109" y="548"/>
                  </a:lnTo>
                  <a:lnTo>
                    <a:pt x="121" y="524"/>
                  </a:lnTo>
                  <a:lnTo>
                    <a:pt x="135" y="532"/>
                  </a:lnTo>
                  <a:lnTo>
                    <a:pt x="149" y="582"/>
                  </a:lnTo>
                  <a:lnTo>
                    <a:pt x="156" y="601"/>
                  </a:lnTo>
                  <a:lnTo>
                    <a:pt x="145" y="614"/>
                  </a:lnTo>
                  <a:lnTo>
                    <a:pt x="135" y="638"/>
                  </a:lnTo>
                  <a:lnTo>
                    <a:pt x="141" y="661"/>
                  </a:lnTo>
                  <a:lnTo>
                    <a:pt x="163" y="688"/>
                  </a:lnTo>
                  <a:lnTo>
                    <a:pt x="159" y="702"/>
                  </a:lnTo>
                  <a:lnTo>
                    <a:pt x="170" y="741"/>
                  </a:lnTo>
                  <a:lnTo>
                    <a:pt x="182" y="770"/>
                  </a:lnTo>
                  <a:lnTo>
                    <a:pt x="227" y="766"/>
                  </a:lnTo>
                  <a:lnTo>
                    <a:pt x="267" y="775"/>
                  </a:lnTo>
                  <a:lnTo>
                    <a:pt x="271" y="749"/>
                  </a:lnTo>
                  <a:lnTo>
                    <a:pt x="280" y="737"/>
                  </a:lnTo>
                  <a:lnTo>
                    <a:pt x="299" y="740"/>
                  </a:lnTo>
                  <a:lnTo>
                    <a:pt x="305" y="720"/>
                  </a:lnTo>
                  <a:lnTo>
                    <a:pt x="322" y="704"/>
                  </a:lnTo>
                  <a:lnTo>
                    <a:pt x="319" y="687"/>
                  </a:lnTo>
                  <a:lnTo>
                    <a:pt x="346" y="681"/>
                  </a:lnTo>
                  <a:lnTo>
                    <a:pt x="380" y="692"/>
                  </a:lnTo>
                  <a:lnTo>
                    <a:pt x="385" y="710"/>
                  </a:lnTo>
                  <a:lnTo>
                    <a:pt x="407" y="699"/>
                  </a:lnTo>
                  <a:lnTo>
                    <a:pt x="424" y="710"/>
                  </a:lnTo>
                  <a:lnTo>
                    <a:pt x="454" y="682"/>
                  </a:lnTo>
                  <a:lnTo>
                    <a:pt x="469" y="681"/>
                  </a:lnTo>
                  <a:lnTo>
                    <a:pt x="454" y="629"/>
                  </a:lnTo>
                  <a:lnTo>
                    <a:pt x="468" y="618"/>
                  </a:lnTo>
                  <a:lnTo>
                    <a:pt x="443" y="581"/>
                  </a:lnTo>
                  <a:lnTo>
                    <a:pt x="448" y="551"/>
                  </a:lnTo>
                  <a:lnTo>
                    <a:pt x="476" y="550"/>
                  </a:lnTo>
                  <a:lnTo>
                    <a:pt x="484" y="565"/>
                  </a:lnTo>
                  <a:lnTo>
                    <a:pt x="502" y="563"/>
                  </a:lnTo>
                  <a:lnTo>
                    <a:pt x="494" y="539"/>
                  </a:lnTo>
                  <a:lnTo>
                    <a:pt x="503" y="530"/>
                  </a:lnTo>
                  <a:lnTo>
                    <a:pt x="525" y="510"/>
                  </a:lnTo>
                  <a:lnTo>
                    <a:pt x="538" y="524"/>
                  </a:lnTo>
                  <a:lnTo>
                    <a:pt x="562" y="513"/>
                  </a:lnTo>
                  <a:lnTo>
                    <a:pt x="592" y="552"/>
                  </a:lnTo>
                  <a:lnTo>
                    <a:pt x="602" y="534"/>
                  </a:lnTo>
                  <a:lnTo>
                    <a:pt x="621" y="543"/>
                  </a:lnTo>
                  <a:lnTo>
                    <a:pt x="637" y="606"/>
                  </a:lnTo>
                  <a:lnTo>
                    <a:pt x="660" y="610"/>
                  </a:lnTo>
                  <a:lnTo>
                    <a:pt x="678" y="598"/>
                  </a:lnTo>
                  <a:lnTo>
                    <a:pt x="666" y="571"/>
                  </a:lnTo>
                  <a:lnTo>
                    <a:pt x="685" y="559"/>
                  </a:lnTo>
                  <a:lnTo>
                    <a:pt x="660" y="534"/>
                  </a:lnTo>
                  <a:lnTo>
                    <a:pt x="656" y="516"/>
                  </a:lnTo>
                  <a:lnTo>
                    <a:pt x="684" y="528"/>
                  </a:lnTo>
                  <a:lnTo>
                    <a:pt x="699" y="490"/>
                  </a:lnTo>
                  <a:lnTo>
                    <a:pt x="682" y="465"/>
                  </a:lnTo>
                  <a:lnTo>
                    <a:pt x="656" y="446"/>
                  </a:lnTo>
                  <a:lnTo>
                    <a:pt x="707" y="435"/>
                  </a:lnTo>
                  <a:lnTo>
                    <a:pt x="717" y="408"/>
                  </a:lnTo>
                  <a:lnTo>
                    <a:pt x="694" y="390"/>
                  </a:lnTo>
                  <a:lnTo>
                    <a:pt x="665" y="388"/>
                  </a:lnTo>
                  <a:lnTo>
                    <a:pt x="657" y="368"/>
                  </a:lnTo>
                  <a:lnTo>
                    <a:pt x="629" y="359"/>
                  </a:lnTo>
                  <a:lnTo>
                    <a:pt x="619" y="345"/>
                  </a:lnTo>
                  <a:lnTo>
                    <a:pt x="634" y="346"/>
                  </a:lnTo>
                  <a:lnTo>
                    <a:pt x="667" y="352"/>
                  </a:lnTo>
                  <a:lnTo>
                    <a:pt x="700" y="340"/>
                  </a:lnTo>
                  <a:lnTo>
                    <a:pt x="721" y="304"/>
                  </a:lnTo>
                  <a:lnTo>
                    <a:pt x="698" y="281"/>
                  </a:lnTo>
                  <a:lnTo>
                    <a:pt x="663" y="253"/>
                  </a:lnTo>
                  <a:lnTo>
                    <a:pt x="620" y="234"/>
                  </a:lnTo>
                  <a:lnTo>
                    <a:pt x="575" y="231"/>
                  </a:lnTo>
                  <a:lnTo>
                    <a:pt x="568" y="257"/>
                  </a:lnTo>
                  <a:lnTo>
                    <a:pt x="552" y="237"/>
                  </a:lnTo>
                  <a:lnTo>
                    <a:pt x="528" y="247"/>
                  </a:lnTo>
                  <a:lnTo>
                    <a:pt x="517" y="242"/>
                  </a:lnTo>
                  <a:lnTo>
                    <a:pt x="518" y="223"/>
                  </a:lnTo>
                  <a:lnTo>
                    <a:pt x="530" y="212"/>
                  </a:lnTo>
                  <a:lnTo>
                    <a:pt x="560" y="217"/>
                  </a:lnTo>
                  <a:lnTo>
                    <a:pt x="582" y="217"/>
                  </a:lnTo>
                  <a:lnTo>
                    <a:pt x="622" y="227"/>
                  </a:lnTo>
                  <a:lnTo>
                    <a:pt x="653" y="232"/>
                  </a:lnTo>
                  <a:lnTo>
                    <a:pt x="674" y="234"/>
                  </a:lnTo>
                  <a:lnTo>
                    <a:pt x="655" y="206"/>
                  </a:lnTo>
                  <a:lnTo>
                    <a:pt x="611" y="192"/>
                  </a:lnTo>
                  <a:lnTo>
                    <a:pt x="558" y="190"/>
                  </a:lnTo>
                  <a:lnTo>
                    <a:pt x="523" y="121"/>
                  </a:lnTo>
                  <a:lnTo>
                    <a:pt x="515" y="109"/>
                  </a:lnTo>
                  <a:lnTo>
                    <a:pt x="497" y="105"/>
                  </a:lnTo>
                  <a:lnTo>
                    <a:pt x="476" y="81"/>
                  </a:lnTo>
                  <a:lnTo>
                    <a:pt x="463" y="56"/>
                  </a:lnTo>
                  <a:lnTo>
                    <a:pt x="434" y="42"/>
                  </a:lnTo>
                  <a:lnTo>
                    <a:pt x="405" y="23"/>
                  </a:lnTo>
                  <a:lnTo>
                    <a:pt x="400" y="8"/>
                  </a:lnTo>
                  <a:lnTo>
                    <a:pt x="385" y="0"/>
                  </a:lnTo>
                  <a:close/>
                </a:path>
              </a:pathLst>
            </a:custGeom>
            <a:solidFill>
              <a:srgbClr val="EBD3DD"/>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28599ED8-FCDA-403C-9749-7378534CE3A3}"/>
                </a:ext>
              </a:extLst>
            </p:cNvPr>
            <p:cNvGrpSpPr/>
            <p:nvPr/>
          </p:nvGrpSpPr>
          <p:grpSpPr>
            <a:xfrm>
              <a:off x="4647245" y="5279457"/>
              <a:ext cx="859393" cy="764132"/>
              <a:chOff x="4647245" y="5279457"/>
              <a:chExt cx="859393" cy="764132"/>
            </a:xfrm>
            <a:solidFill>
              <a:schemeClr val="accent2">
                <a:lumMod val="40000"/>
                <a:lumOff val="60000"/>
              </a:schemeClr>
            </a:solidFill>
          </p:grpSpPr>
          <p:sp>
            <p:nvSpPr>
              <p:cNvPr id="12" name="Freeform 9">
                <a:extLst>
                  <a:ext uri="{FF2B5EF4-FFF2-40B4-BE49-F238E27FC236}">
                    <a16:creationId xmlns:a16="http://schemas.microsoft.com/office/drawing/2014/main" id="{EB12035E-0B0B-4608-B411-19DD46D204E8}"/>
                  </a:ext>
                </a:extLst>
              </p:cNvPr>
              <p:cNvSpPr>
                <a:spLocks/>
              </p:cNvSpPr>
              <p:nvPr/>
            </p:nvSpPr>
            <p:spPr bwMode="auto">
              <a:xfrm>
                <a:off x="4647245" y="5279457"/>
                <a:ext cx="547256" cy="496584"/>
              </a:xfrm>
              <a:custGeom>
                <a:avLst/>
                <a:gdLst>
                  <a:gd name="T0" fmla="*/ 325 w 810"/>
                  <a:gd name="T1" fmla="*/ 60 h 737"/>
                  <a:gd name="T2" fmla="*/ 287 w 810"/>
                  <a:gd name="T3" fmla="*/ 66 h 737"/>
                  <a:gd name="T4" fmla="*/ 240 w 810"/>
                  <a:gd name="T5" fmla="*/ 54 h 737"/>
                  <a:gd name="T6" fmla="*/ 211 w 810"/>
                  <a:gd name="T7" fmla="*/ 94 h 737"/>
                  <a:gd name="T8" fmla="*/ 219 w 810"/>
                  <a:gd name="T9" fmla="*/ 175 h 737"/>
                  <a:gd name="T10" fmla="*/ 206 w 810"/>
                  <a:gd name="T11" fmla="*/ 254 h 737"/>
                  <a:gd name="T12" fmla="*/ 195 w 810"/>
                  <a:gd name="T13" fmla="*/ 299 h 737"/>
                  <a:gd name="T14" fmla="*/ 190 w 810"/>
                  <a:gd name="T15" fmla="*/ 354 h 737"/>
                  <a:gd name="T16" fmla="*/ 131 w 810"/>
                  <a:gd name="T17" fmla="*/ 441 h 737"/>
                  <a:gd name="T18" fmla="*/ 99 w 810"/>
                  <a:gd name="T19" fmla="*/ 467 h 737"/>
                  <a:gd name="T20" fmla="*/ 61 w 810"/>
                  <a:gd name="T21" fmla="*/ 516 h 737"/>
                  <a:gd name="T22" fmla="*/ 31 w 810"/>
                  <a:gd name="T23" fmla="*/ 551 h 737"/>
                  <a:gd name="T24" fmla="*/ 1 w 810"/>
                  <a:gd name="T25" fmla="*/ 601 h 737"/>
                  <a:gd name="T26" fmla="*/ 44 w 810"/>
                  <a:gd name="T27" fmla="*/ 596 h 737"/>
                  <a:gd name="T28" fmla="*/ 118 w 810"/>
                  <a:gd name="T29" fmla="*/ 598 h 737"/>
                  <a:gd name="T30" fmla="*/ 138 w 810"/>
                  <a:gd name="T31" fmla="*/ 606 h 737"/>
                  <a:gd name="T32" fmla="*/ 166 w 810"/>
                  <a:gd name="T33" fmla="*/ 663 h 737"/>
                  <a:gd name="T34" fmla="*/ 208 w 810"/>
                  <a:gd name="T35" fmla="*/ 624 h 737"/>
                  <a:gd name="T36" fmla="*/ 261 w 810"/>
                  <a:gd name="T37" fmla="*/ 651 h 737"/>
                  <a:gd name="T38" fmla="*/ 311 w 810"/>
                  <a:gd name="T39" fmla="*/ 635 h 737"/>
                  <a:gd name="T40" fmla="*/ 347 w 810"/>
                  <a:gd name="T41" fmla="*/ 673 h 737"/>
                  <a:gd name="T42" fmla="*/ 377 w 810"/>
                  <a:gd name="T43" fmla="*/ 737 h 737"/>
                  <a:gd name="T44" fmla="*/ 391 w 810"/>
                  <a:gd name="T45" fmla="*/ 662 h 737"/>
                  <a:gd name="T46" fmla="*/ 396 w 810"/>
                  <a:gd name="T47" fmla="*/ 579 h 737"/>
                  <a:gd name="T48" fmla="*/ 460 w 810"/>
                  <a:gd name="T49" fmla="*/ 574 h 737"/>
                  <a:gd name="T50" fmla="*/ 481 w 810"/>
                  <a:gd name="T51" fmla="*/ 550 h 737"/>
                  <a:gd name="T52" fmla="*/ 537 w 810"/>
                  <a:gd name="T53" fmla="*/ 537 h 737"/>
                  <a:gd name="T54" fmla="*/ 575 w 810"/>
                  <a:gd name="T55" fmla="*/ 591 h 737"/>
                  <a:gd name="T56" fmla="*/ 612 w 810"/>
                  <a:gd name="T57" fmla="*/ 572 h 737"/>
                  <a:gd name="T58" fmla="*/ 653 w 810"/>
                  <a:gd name="T59" fmla="*/ 555 h 737"/>
                  <a:gd name="T60" fmla="*/ 672 w 810"/>
                  <a:gd name="T61" fmla="*/ 546 h 737"/>
                  <a:gd name="T62" fmla="*/ 761 w 810"/>
                  <a:gd name="T63" fmla="*/ 531 h 737"/>
                  <a:gd name="T64" fmla="*/ 764 w 810"/>
                  <a:gd name="T65" fmla="*/ 483 h 737"/>
                  <a:gd name="T66" fmla="*/ 761 w 810"/>
                  <a:gd name="T67" fmla="*/ 415 h 737"/>
                  <a:gd name="T68" fmla="*/ 795 w 810"/>
                  <a:gd name="T69" fmla="*/ 389 h 737"/>
                  <a:gd name="T70" fmla="*/ 786 w 810"/>
                  <a:gd name="T71" fmla="*/ 351 h 737"/>
                  <a:gd name="T72" fmla="*/ 744 w 810"/>
                  <a:gd name="T73" fmla="*/ 283 h 737"/>
                  <a:gd name="T74" fmla="*/ 651 w 810"/>
                  <a:gd name="T75" fmla="*/ 262 h 737"/>
                  <a:gd name="T76" fmla="*/ 632 w 810"/>
                  <a:gd name="T77" fmla="*/ 180 h 737"/>
                  <a:gd name="T78" fmla="*/ 614 w 810"/>
                  <a:gd name="T79" fmla="*/ 106 h 737"/>
                  <a:gd name="T80" fmla="*/ 604 w 810"/>
                  <a:gd name="T81" fmla="*/ 24 h 737"/>
                  <a:gd name="T82" fmla="*/ 535 w 810"/>
                  <a:gd name="T83" fmla="*/ 48 h 737"/>
                  <a:gd name="T84" fmla="*/ 469 w 810"/>
                  <a:gd name="T85" fmla="*/ 29 h 737"/>
                  <a:gd name="T86" fmla="*/ 410 w 810"/>
                  <a:gd name="T87" fmla="*/ 108 h 737"/>
                  <a:gd name="T88" fmla="*/ 379 w 810"/>
                  <a:gd name="T89" fmla="*/ 207 h 737"/>
                  <a:gd name="T90" fmla="*/ 345 w 810"/>
                  <a:gd name="T91" fmla="*/ 209 h 737"/>
                  <a:gd name="T92" fmla="*/ 335 w 810"/>
                  <a:gd name="T93" fmla="*/ 154 h 737"/>
                  <a:gd name="T94" fmla="*/ 362 w 810"/>
                  <a:gd name="T95" fmla="*/ 5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0" h="737">
                    <a:moveTo>
                      <a:pt x="339" y="0"/>
                    </a:moveTo>
                    <a:lnTo>
                      <a:pt x="338" y="44"/>
                    </a:lnTo>
                    <a:lnTo>
                      <a:pt x="325" y="60"/>
                    </a:lnTo>
                    <a:lnTo>
                      <a:pt x="323" y="70"/>
                    </a:lnTo>
                    <a:lnTo>
                      <a:pt x="290" y="80"/>
                    </a:lnTo>
                    <a:lnTo>
                      <a:pt x="287" y="66"/>
                    </a:lnTo>
                    <a:lnTo>
                      <a:pt x="265" y="56"/>
                    </a:lnTo>
                    <a:lnTo>
                      <a:pt x="255" y="62"/>
                    </a:lnTo>
                    <a:lnTo>
                      <a:pt x="240" y="54"/>
                    </a:lnTo>
                    <a:lnTo>
                      <a:pt x="233" y="55"/>
                    </a:lnTo>
                    <a:lnTo>
                      <a:pt x="227" y="76"/>
                    </a:lnTo>
                    <a:lnTo>
                      <a:pt x="211" y="94"/>
                    </a:lnTo>
                    <a:lnTo>
                      <a:pt x="211" y="120"/>
                    </a:lnTo>
                    <a:lnTo>
                      <a:pt x="222" y="152"/>
                    </a:lnTo>
                    <a:lnTo>
                      <a:pt x="219" y="175"/>
                    </a:lnTo>
                    <a:lnTo>
                      <a:pt x="219" y="221"/>
                    </a:lnTo>
                    <a:lnTo>
                      <a:pt x="208" y="237"/>
                    </a:lnTo>
                    <a:lnTo>
                      <a:pt x="206" y="254"/>
                    </a:lnTo>
                    <a:lnTo>
                      <a:pt x="215" y="276"/>
                    </a:lnTo>
                    <a:lnTo>
                      <a:pt x="210" y="292"/>
                    </a:lnTo>
                    <a:lnTo>
                      <a:pt x="195" y="299"/>
                    </a:lnTo>
                    <a:lnTo>
                      <a:pt x="194" y="312"/>
                    </a:lnTo>
                    <a:lnTo>
                      <a:pt x="196" y="338"/>
                    </a:lnTo>
                    <a:lnTo>
                      <a:pt x="190" y="354"/>
                    </a:lnTo>
                    <a:lnTo>
                      <a:pt x="176" y="364"/>
                    </a:lnTo>
                    <a:lnTo>
                      <a:pt x="139" y="420"/>
                    </a:lnTo>
                    <a:lnTo>
                      <a:pt x="131" y="441"/>
                    </a:lnTo>
                    <a:lnTo>
                      <a:pt x="113" y="450"/>
                    </a:lnTo>
                    <a:lnTo>
                      <a:pt x="113" y="464"/>
                    </a:lnTo>
                    <a:lnTo>
                      <a:pt x="99" y="467"/>
                    </a:lnTo>
                    <a:lnTo>
                      <a:pt x="94" y="478"/>
                    </a:lnTo>
                    <a:lnTo>
                      <a:pt x="69" y="484"/>
                    </a:lnTo>
                    <a:lnTo>
                      <a:pt x="61" y="516"/>
                    </a:lnTo>
                    <a:lnTo>
                      <a:pt x="47" y="510"/>
                    </a:lnTo>
                    <a:lnTo>
                      <a:pt x="38" y="523"/>
                    </a:lnTo>
                    <a:lnTo>
                      <a:pt x="31" y="551"/>
                    </a:lnTo>
                    <a:lnTo>
                      <a:pt x="15" y="571"/>
                    </a:lnTo>
                    <a:lnTo>
                      <a:pt x="0" y="583"/>
                    </a:lnTo>
                    <a:lnTo>
                      <a:pt x="1" y="601"/>
                    </a:lnTo>
                    <a:lnTo>
                      <a:pt x="12" y="639"/>
                    </a:lnTo>
                    <a:lnTo>
                      <a:pt x="41" y="614"/>
                    </a:lnTo>
                    <a:lnTo>
                      <a:pt x="44" y="596"/>
                    </a:lnTo>
                    <a:lnTo>
                      <a:pt x="58" y="603"/>
                    </a:lnTo>
                    <a:lnTo>
                      <a:pt x="86" y="591"/>
                    </a:lnTo>
                    <a:lnTo>
                      <a:pt x="118" y="598"/>
                    </a:lnTo>
                    <a:lnTo>
                      <a:pt x="126" y="590"/>
                    </a:lnTo>
                    <a:lnTo>
                      <a:pt x="129" y="609"/>
                    </a:lnTo>
                    <a:lnTo>
                      <a:pt x="138" y="606"/>
                    </a:lnTo>
                    <a:lnTo>
                      <a:pt x="164" y="623"/>
                    </a:lnTo>
                    <a:lnTo>
                      <a:pt x="158" y="644"/>
                    </a:lnTo>
                    <a:lnTo>
                      <a:pt x="166" y="663"/>
                    </a:lnTo>
                    <a:lnTo>
                      <a:pt x="186" y="671"/>
                    </a:lnTo>
                    <a:lnTo>
                      <a:pt x="194" y="633"/>
                    </a:lnTo>
                    <a:lnTo>
                      <a:pt x="208" y="624"/>
                    </a:lnTo>
                    <a:lnTo>
                      <a:pt x="230" y="627"/>
                    </a:lnTo>
                    <a:lnTo>
                      <a:pt x="243" y="660"/>
                    </a:lnTo>
                    <a:lnTo>
                      <a:pt x="261" y="651"/>
                    </a:lnTo>
                    <a:lnTo>
                      <a:pt x="265" y="637"/>
                    </a:lnTo>
                    <a:lnTo>
                      <a:pt x="294" y="630"/>
                    </a:lnTo>
                    <a:lnTo>
                      <a:pt x="311" y="635"/>
                    </a:lnTo>
                    <a:lnTo>
                      <a:pt x="322" y="648"/>
                    </a:lnTo>
                    <a:lnTo>
                      <a:pt x="329" y="643"/>
                    </a:lnTo>
                    <a:lnTo>
                      <a:pt x="347" y="673"/>
                    </a:lnTo>
                    <a:lnTo>
                      <a:pt x="350" y="698"/>
                    </a:lnTo>
                    <a:lnTo>
                      <a:pt x="363" y="729"/>
                    </a:lnTo>
                    <a:lnTo>
                      <a:pt x="377" y="737"/>
                    </a:lnTo>
                    <a:lnTo>
                      <a:pt x="393" y="728"/>
                    </a:lnTo>
                    <a:lnTo>
                      <a:pt x="410" y="687"/>
                    </a:lnTo>
                    <a:lnTo>
                      <a:pt x="391" y="662"/>
                    </a:lnTo>
                    <a:lnTo>
                      <a:pt x="388" y="642"/>
                    </a:lnTo>
                    <a:lnTo>
                      <a:pt x="394" y="633"/>
                    </a:lnTo>
                    <a:lnTo>
                      <a:pt x="396" y="579"/>
                    </a:lnTo>
                    <a:lnTo>
                      <a:pt x="411" y="579"/>
                    </a:lnTo>
                    <a:lnTo>
                      <a:pt x="442" y="578"/>
                    </a:lnTo>
                    <a:lnTo>
                      <a:pt x="460" y="574"/>
                    </a:lnTo>
                    <a:lnTo>
                      <a:pt x="463" y="555"/>
                    </a:lnTo>
                    <a:lnTo>
                      <a:pt x="476" y="558"/>
                    </a:lnTo>
                    <a:lnTo>
                      <a:pt x="481" y="550"/>
                    </a:lnTo>
                    <a:lnTo>
                      <a:pt x="501" y="548"/>
                    </a:lnTo>
                    <a:lnTo>
                      <a:pt x="519" y="537"/>
                    </a:lnTo>
                    <a:lnTo>
                      <a:pt x="537" y="537"/>
                    </a:lnTo>
                    <a:lnTo>
                      <a:pt x="558" y="548"/>
                    </a:lnTo>
                    <a:lnTo>
                      <a:pt x="570" y="562"/>
                    </a:lnTo>
                    <a:lnTo>
                      <a:pt x="575" y="591"/>
                    </a:lnTo>
                    <a:lnTo>
                      <a:pt x="593" y="589"/>
                    </a:lnTo>
                    <a:lnTo>
                      <a:pt x="599" y="575"/>
                    </a:lnTo>
                    <a:lnTo>
                      <a:pt x="612" y="572"/>
                    </a:lnTo>
                    <a:lnTo>
                      <a:pt x="625" y="563"/>
                    </a:lnTo>
                    <a:lnTo>
                      <a:pt x="631" y="554"/>
                    </a:lnTo>
                    <a:lnTo>
                      <a:pt x="653" y="555"/>
                    </a:lnTo>
                    <a:lnTo>
                      <a:pt x="640" y="535"/>
                    </a:lnTo>
                    <a:lnTo>
                      <a:pt x="658" y="535"/>
                    </a:lnTo>
                    <a:lnTo>
                      <a:pt x="672" y="546"/>
                    </a:lnTo>
                    <a:lnTo>
                      <a:pt x="722" y="538"/>
                    </a:lnTo>
                    <a:lnTo>
                      <a:pt x="771" y="558"/>
                    </a:lnTo>
                    <a:lnTo>
                      <a:pt x="761" y="531"/>
                    </a:lnTo>
                    <a:lnTo>
                      <a:pt x="751" y="523"/>
                    </a:lnTo>
                    <a:lnTo>
                      <a:pt x="749" y="493"/>
                    </a:lnTo>
                    <a:lnTo>
                      <a:pt x="764" y="483"/>
                    </a:lnTo>
                    <a:lnTo>
                      <a:pt x="758" y="457"/>
                    </a:lnTo>
                    <a:lnTo>
                      <a:pt x="763" y="446"/>
                    </a:lnTo>
                    <a:lnTo>
                      <a:pt x="761" y="415"/>
                    </a:lnTo>
                    <a:lnTo>
                      <a:pt x="776" y="403"/>
                    </a:lnTo>
                    <a:lnTo>
                      <a:pt x="794" y="416"/>
                    </a:lnTo>
                    <a:lnTo>
                      <a:pt x="795" y="389"/>
                    </a:lnTo>
                    <a:lnTo>
                      <a:pt x="804" y="380"/>
                    </a:lnTo>
                    <a:lnTo>
                      <a:pt x="800" y="363"/>
                    </a:lnTo>
                    <a:lnTo>
                      <a:pt x="786" y="351"/>
                    </a:lnTo>
                    <a:lnTo>
                      <a:pt x="810" y="322"/>
                    </a:lnTo>
                    <a:lnTo>
                      <a:pt x="766" y="287"/>
                    </a:lnTo>
                    <a:lnTo>
                      <a:pt x="744" y="283"/>
                    </a:lnTo>
                    <a:lnTo>
                      <a:pt x="736" y="267"/>
                    </a:lnTo>
                    <a:lnTo>
                      <a:pt x="696" y="258"/>
                    </a:lnTo>
                    <a:lnTo>
                      <a:pt x="651" y="262"/>
                    </a:lnTo>
                    <a:lnTo>
                      <a:pt x="639" y="233"/>
                    </a:lnTo>
                    <a:lnTo>
                      <a:pt x="628" y="194"/>
                    </a:lnTo>
                    <a:lnTo>
                      <a:pt x="632" y="180"/>
                    </a:lnTo>
                    <a:lnTo>
                      <a:pt x="610" y="153"/>
                    </a:lnTo>
                    <a:lnTo>
                      <a:pt x="604" y="130"/>
                    </a:lnTo>
                    <a:lnTo>
                      <a:pt x="614" y="106"/>
                    </a:lnTo>
                    <a:lnTo>
                      <a:pt x="625" y="93"/>
                    </a:lnTo>
                    <a:lnTo>
                      <a:pt x="618" y="74"/>
                    </a:lnTo>
                    <a:lnTo>
                      <a:pt x="604" y="24"/>
                    </a:lnTo>
                    <a:lnTo>
                      <a:pt x="590" y="16"/>
                    </a:lnTo>
                    <a:lnTo>
                      <a:pt x="578" y="40"/>
                    </a:lnTo>
                    <a:lnTo>
                      <a:pt x="535" y="48"/>
                    </a:lnTo>
                    <a:lnTo>
                      <a:pt x="533" y="30"/>
                    </a:lnTo>
                    <a:lnTo>
                      <a:pt x="489" y="37"/>
                    </a:lnTo>
                    <a:lnTo>
                      <a:pt x="469" y="29"/>
                    </a:lnTo>
                    <a:lnTo>
                      <a:pt x="447" y="64"/>
                    </a:lnTo>
                    <a:lnTo>
                      <a:pt x="440" y="88"/>
                    </a:lnTo>
                    <a:lnTo>
                      <a:pt x="410" y="108"/>
                    </a:lnTo>
                    <a:lnTo>
                      <a:pt x="388" y="146"/>
                    </a:lnTo>
                    <a:lnTo>
                      <a:pt x="382" y="173"/>
                    </a:lnTo>
                    <a:lnTo>
                      <a:pt x="379" y="207"/>
                    </a:lnTo>
                    <a:lnTo>
                      <a:pt x="363" y="209"/>
                    </a:lnTo>
                    <a:lnTo>
                      <a:pt x="354" y="216"/>
                    </a:lnTo>
                    <a:lnTo>
                      <a:pt x="345" y="209"/>
                    </a:lnTo>
                    <a:lnTo>
                      <a:pt x="348" y="186"/>
                    </a:lnTo>
                    <a:lnTo>
                      <a:pt x="344" y="162"/>
                    </a:lnTo>
                    <a:lnTo>
                      <a:pt x="335" y="154"/>
                    </a:lnTo>
                    <a:lnTo>
                      <a:pt x="337" y="112"/>
                    </a:lnTo>
                    <a:lnTo>
                      <a:pt x="351" y="89"/>
                    </a:lnTo>
                    <a:lnTo>
                      <a:pt x="362" y="50"/>
                    </a:lnTo>
                    <a:lnTo>
                      <a:pt x="369" y="4"/>
                    </a:lnTo>
                    <a:lnTo>
                      <a:pt x="339"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867EE847-3061-4F10-A5B4-F90E367174D7}"/>
                  </a:ext>
                </a:extLst>
              </p:cNvPr>
              <p:cNvSpPr>
                <a:spLocks noEditPoints="1"/>
              </p:cNvSpPr>
              <p:nvPr/>
            </p:nvSpPr>
            <p:spPr bwMode="auto">
              <a:xfrm>
                <a:off x="5123559" y="5281484"/>
                <a:ext cx="383079" cy="762105"/>
              </a:xfrm>
              <a:custGeom>
                <a:avLst/>
                <a:gdLst>
                  <a:gd name="T0" fmla="*/ 256 w 565"/>
                  <a:gd name="T1" fmla="*/ 29 h 1133"/>
                  <a:gd name="T2" fmla="*/ 238 w 565"/>
                  <a:gd name="T3" fmla="*/ 40 h 1133"/>
                  <a:gd name="T4" fmla="*/ 230 w 565"/>
                  <a:gd name="T5" fmla="*/ 108 h 1133"/>
                  <a:gd name="T6" fmla="*/ 216 w 565"/>
                  <a:gd name="T7" fmla="*/ 172 h 1133"/>
                  <a:gd name="T8" fmla="*/ 147 w 565"/>
                  <a:gd name="T9" fmla="*/ 200 h 1133"/>
                  <a:gd name="T10" fmla="*/ 81 w 565"/>
                  <a:gd name="T11" fmla="*/ 177 h 1133"/>
                  <a:gd name="T12" fmla="*/ 61 w 565"/>
                  <a:gd name="T13" fmla="*/ 230 h 1133"/>
                  <a:gd name="T14" fmla="*/ 29 w 565"/>
                  <a:gd name="T15" fmla="*/ 265 h 1133"/>
                  <a:gd name="T16" fmla="*/ 103 w 565"/>
                  <a:gd name="T17" fmla="*/ 320 h 1133"/>
                  <a:gd name="T18" fmla="*/ 97 w 565"/>
                  <a:gd name="T19" fmla="*/ 378 h 1133"/>
                  <a:gd name="T20" fmla="*/ 69 w 565"/>
                  <a:gd name="T21" fmla="*/ 401 h 1133"/>
                  <a:gd name="T22" fmla="*/ 51 w 565"/>
                  <a:gd name="T23" fmla="*/ 455 h 1133"/>
                  <a:gd name="T24" fmla="*/ 44 w 565"/>
                  <a:gd name="T25" fmla="*/ 521 h 1133"/>
                  <a:gd name="T26" fmla="*/ 72 w 565"/>
                  <a:gd name="T27" fmla="*/ 564 h 1133"/>
                  <a:gd name="T28" fmla="*/ 105 w 565"/>
                  <a:gd name="T29" fmla="*/ 621 h 1133"/>
                  <a:gd name="T30" fmla="*/ 162 w 565"/>
                  <a:gd name="T31" fmla="*/ 685 h 1133"/>
                  <a:gd name="T32" fmla="*/ 101 w 565"/>
                  <a:gd name="T33" fmla="*/ 724 h 1133"/>
                  <a:gd name="T34" fmla="*/ 57 w 565"/>
                  <a:gd name="T35" fmla="*/ 731 h 1133"/>
                  <a:gd name="T36" fmla="*/ 33 w 565"/>
                  <a:gd name="T37" fmla="*/ 789 h 1133"/>
                  <a:gd name="T38" fmla="*/ 23 w 565"/>
                  <a:gd name="T39" fmla="*/ 861 h 1133"/>
                  <a:gd name="T40" fmla="*/ 12 w 565"/>
                  <a:gd name="T41" fmla="*/ 927 h 1133"/>
                  <a:gd name="T42" fmla="*/ 19 w 565"/>
                  <a:gd name="T43" fmla="*/ 961 h 1133"/>
                  <a:gd name="T44" fmla="*/ 73 w 565"/>
                  <a:gd name="T45" fmla="*/ 961 h 1133"/>
                  <a:gd name="T46" fmla="*/ 102 w 565"/>
                  <a:gd name="T47" fmla="*/ 994 h 1133"/>
                  <a:gd name="T48" fmla="*/ 147 w 565"/>
                  <a:gd name="T49" fmla="*/ 1053 h 1133"/>
                  <a:gd name="T50" fmla="*/ 209 w 565"/>
                  <a:gd name="T51" fmla="*/ 1074 h 1133"/>
                  <a:gd name="T52" fmla="*/ 251 w 565"/>
                  <a:gd name="T53" fmla="*/ 978 h 1133"/>
                  <a:gd name="T54" fmla="*/ 284 w 565"/>
                  <a:gd name="T55" fmla="*/ 933 h 1133"/>
                  <a:gd name="T56" fmla="*/ 301 w 565"/>
                  <a:gd name="T57" fmla="*/ 860 h 1133"/>
                  <a:gd name="T58" fmla="*/ 351 w 565"/>
                  <a:gd name="T59" fmla="*/ 808 h 1133"/>
                  <a:gd name="T60" fmla="*/ 341 w 565"/>
                  <a:gd name="T61" fmla="*/ 789 h 1133"/>
                  <a:gd name="T62" fmla="*/ 356 w 565"/>
                  <a:gd name="T63" fmla="*/ 679 h 1133"/>
                  <a:gd name="T64" fmla="*/ 369 w 565"/>
                  <a:gd name="T65" fmla="*/ 593 h 1133"/>
                  <a:gd name="T66" fmla="*/ 362 w 565"/>
                  <a:gd name="T67" fmla="*/ 505 h 1133"/>
                  <a:gd name="T68" fmla="*/ 404 w 565"/>
                  <a:gd name="T69" fmla="*/ 454 h 1133"/>
                  <a:gd name="T70" fmla="*/ 419 w 565"/>
                  <a:gd name="T71" fmla="*/ 367 h 1133"/>
                  <a:gd name="T72" fmla="*/ 430 w 565"/>
                  <a:gd name="T73" fmla="*/ 321 h 1133"/>
                  <a:gd name="T74" fmla="*/ 399 w 565"/>
                  <a:gd name="T75" fmla="*/ 295 h 1133"/>
                  <a:gd name="T76" fmla="*/ 425 w 565"/>
                  <a:gd name="T77" fmla="*/ 233 h 1133"/>
                  <a:gd name="T78" fmla="*/ 396 w 565"/>
                  <a:gd name="T79" fmla="*/ 149 h 1133"/>
                  <a:gd name="T80" fmla="*/ 447 w 565"/>
                  <a:gd name="T81" fmla="*/ 135 h 1133"/>
                  <a:gd name="T82" fmla="*/ 399 w 565"/>
                  <a:gd name="T83" fmla="*/ 96 h 1133"/>
                  <a:gd name="T84" fmla="*/ 354 w 565"/>
                  <a:gd name="T85" fmla="*/ 42 h 1133"/>
                  <a:gd name="T86" fmla="*/ 287 w 565"/>
                  <a:gd name="T87" fmla="*/ 0 h 1133"/>
                  <a:gd name="T88" fmla="*/ 514 w 565"/>
                  <a:gd name="T89" fmla="*/ 492 h 1133"/>
                  <a:gd name="T90" fmla="*/ 496 w 565"/>
                  <a:gd name="T91" fmla="*/ 547 h 1133"/>
                  <a:gd name="T92" fmla="*/ 478 w 565"/>
                  <a:gd name="T93" fmla="*/ 627 h 1133"/>
                  <a:gd name="T94" fmla="*/ 446 w 565"/>
                  <a:gd name="T95" fmla="*/ 692 h 1133"/>
                  <a:gd name="T96" fmla="*/ 405 w 565"/>
                  <a:gd name="T97" fmla="*/ 739 h 1133"/>
                  <a:gd name="T98" fmla="*/ 358 w 565"/>
                  <a:gd name="T99" fmla="*/ 856 h 1133"/>
                  <a:gd name="T100" fmla="*/ 334 w 565"/>
                  <a:gd name="T101" fmla="*/ 939 h 1133"/>
                  <a:gd name="T102" fmla="*/ 341 w 565"/>
                  <a:gd name="T103" fmla="*/ 1093 h 1133"/>
                  <a:gd name="T104" fmla="*/ 366 w 565"/>
                  <a:gd name="T105" fmla="*/ 1114 h 1133"/>
                  <a:gd name="T106" fmla="*/ 392 w 565"/>
                  <a:gd name="T107" fmla="*/ 1013 h 1133"/>
                  <a:gd name="T108" fmla="*/ 417 w 565"/>
                  <a:gd name="T109" fmla="*/ 918 h 1133"/>
                  <a:gd name="T110" fmla="*/ 437 w 565"/>
                  <a:gd name="T111" fmla="*/ 857 h 1133"/>
                  <a:gd name="T112" fmla="*/ 483 w 565"/>
                  <a:gd name="T113" fmla="*/ 746 h 1133"/>
                  <a:gd name="T114" fmla="*/ 490 w 565"/>
                  <a:gd name="T115" fmla="*/ 674 h 1133"/>
                  <a:gd name="T116" fmla="*/ 512 w 565"/>
                  <a:gd name="T117" fmla="*/ 641 h 1133"/>
                  <a:gd name="T118" fmla="*/ 547 w 565"/>
                  <a:gd name="T119" fmla="*/ 559 h 1133"/>
                  <a:gd name="T120" fmla="*/ 550 w 565"/>
                  <a:gd name="T121" fmla="*/ 491 h 1133"/>
                  <a:gd name="T122" fmla="*/ 551 w 565"/>
                  <a:gd name="T123" fmla="*/ 464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5" h="1133">
                    <a:moveTo>
                      <a:pt x="287" y="0"/>
                    </a:moveTo>
                    <a:lnTo>
                      <a:pt x="265" y="20"/>
                    </a:lnTo>
                    <a:lnTo>
                      <a:pt x="256" y="29"/>
                    </a:lnTo>
                    <a:lnTo>
                      <a:pt x="264" y="53"/>
                    </a:lnTo>
                    <a:lnTo>
                      <a:pt x="246" y="55"/>
                    </a:lnTo>
                    <a:lnTo>
                      <a:pt x="238" y="40"/>
                    </a:lnTo>
                    <a:lnTo>
                      <a:pt x="210" y="41"/>
                    </a:lnTo>
                    <a:lnTo>
                      <a:pt x="205" y="71"/>
                    </a:lnTo>
                    <a:lnTo>
                      <a:pt x="230" y="108"/>
                    </a:lnTo>
                    <a:lnTo>
                      <a:pt x="216" y="119"/>
                    </a:lnTo>
                    <a:lnTo>
                      <a:pt x="231" y="171"/>
                    </a:lnTo>
                    <a:lnTo>
                      <a:pt x="216" y="172"/>
                    </a:lnTo>
                    <a:lnTo>
                      <a:pt x="186" y="200"/>
                    </a:lnTo>
                    <a:lnTo>
                      <a:pt x="169" y="189"/>
                    </a:lnTo>
                    <a:lnTo>
                      <a:pt x="147" y="200"/>
                    </a:lnTo>
                    <a:lnTo>
                      <a:pt x="142" y="182"/>
                    </a:lnTo>
                    <a:lnTo>
                      <a:pt x="108" y="171"/>
                    </a:lnTo>
                    <a:lnTo>
                      <a:pt x="81" y="177"/>
                    </a:lnTo>
                    <a:lnTo>
                      <a:pt x="84" y="194"/>
                    </a:lnTo>
                    <a:lnTo>
                      <a:pt x="67" y="210"/>
                    </a:lnTo>
                    <a:lnTo>
                      <a:pt x="61" y="230"/>
                    </a:lnTo>
                    <a:lnTo>
                      <a:pt x="42" y="227"/>
                    </a:lnTo>
                    <a:lnTo>
                      <a:pt x="33" y="239"/>
                    </a:lnTo>
                    <a:lnTo>
                      <a:pt x="29" y="265"/>
                    </a:lnTo>
                    <a:lnTo>
                      <a:pt x="37" y="281"/>
                    </a:lnTo>
                    <a:lnTo>
                      <a:pt x="59" y="285"/>
                    </a:lnTo>
                    <a:lnTo>
                      <a:pt x="103" y="320"/>
                    </a:lnTo>
                    <a:lnTo>
                      <a:pt x="79" y="349"/>
                    </a:lnTo>
                    <a:lnTo>
                      <a:pt x="93" y="361"/>
                    </a:lnTo>
                    <a:lnTo>
                      <a:pt x="97" y="378"/>
                    </a:lnTo>
                    <a:lnTo>
                      <a:pt x="88" y="387"/>
                    </a:lnTo>
                    <a:lnTo>
                      <a:pt x="87" y="414"/>
                    </a:lnTo>
                    <a:lnTo>
                      <a:pt x="69" y="401"/>
                    </a:lnTo>
                    <a:lnTo>
                      <a:pt x="54" y="413"/>
                    </a:lnTo>
                    <a:lnTo>
                      <a:pt x="56" y="444"/>
                    </a:lnTo>
                    <a:lnTo>
                      <a:pt x="51" y="455"/>
                    </a:lnTo>
                    <a:lnTo>
                      <a:pt x="57" y="481"/>
                    </a:lnTo>
                    <a:lnTo>
                      <a:pt x="42" y="491"/>
                    </a:lnTo>
                    <a:lnTo>
                      <a:pt x="44" y="521"/>
                    </a:lnTo>
                    <a:lnTo>
                      <a:pt x="54" y="529"/>
                    </a:lnTo>
                    <a:lnTo>
                      <a:pt x="64" y="556"/>
                    </a:lnTo>
                    <a:lnTo>
                      <a:pt x="72" y="564"/>
                    </a:lnTo>
                    <a:lnTo>
                      <a:pt x="65" y="583"/>
                    </a:lnTo>
                    <a:lnTo>
                      <a:pt x="94" y="596"/>
                    </a:lnTo>
                    <a:lnTo>
                      <a:pt x="105" y="621"/>
                    </a:lnTo>
                    <a:lnTo>
                      <a:pt x="129" y="631"/>
                    </a:lnTo>
                    <a:lnTo>
                      <a:pt x="148" y="658"/>
                    </a:lnTo>
                    <a:lnTo>
                      <a:pt x="162" y="685"/>
                    </a:lnTo>
                    <a:lnTo>
                      <a:pt x="151" y="717"/>
                    </a:lnTo>
                    <a:lnTo>
                      <a:pt x="115" y="721"/>
                    </a:lnTo>
                    <a:lnTo>
                      <a:pt x="101" y="724"/>
                    </a:lnTo>
                    <a:lnTo>
                      <a:pt x="71" y="713"/>
                    </a:lnTo>
                    <a:lnTo>
                      <a:pt x="57" y="719"/>
                    </a:lnTo>
                    <a:lnTo>
                      <a:pt x="57" y="731"/>
                    </a:lnTo>
                    <a:lnTo>
                      <a:pt x="69" y="767"/>
                    </a:lnTo>
                    <a:lnTo>
                      <a:pt x="66" y="785"/>
                    </a:lnTo>
                    <a:lnTo>
                      <a:pt x="33" y="789"/>
                    </a:lnTo>
                    <a:lnTo>
                      <a:pt x="8" y="799"/>
                    </a:lnTo>
                    <a:lnTo>
                      <a:pt x="27" y="836"/>
                    </a:lnTo>
                    <a:lnTo>
                      <a:pt x="23" y="861"/>
                    </a:lnTo>
                    <a:lnTo>
                      <a:pt x="27" y="876"/>
                    </a:lnTo>
                    <a:lnTo>
                      <a:pt x="8" y="900"/>
                    </a:lnTo>
                    <a:lnTo>
                      <a:pt x="12" y="927"/>
                    </a:lnTo>
                    <a:lnTo>
                      <a:pt x="2" y="935"/>
                    </a:lnTo>
                    <a:lnTo>
                      <a:pt x="0" y="968"/>
                    </a:lnTo>
                    <a:lnTo>
                      <a:pt x="19" y="961"/>
                    </a:lnTo>
                    <a:lnTo>
                      <a:pt x="47" y="971"/>
                    </a:lnTo>
                    <a:lnTo>
                      <a:pt x="50" y="953"/>
                    </a:lnTo>
                    <a:lnTo>
                      <a:pt x="73" y="961"/>
                    </a:lnTo>
                    <a:lnTo>
                      <a:pt x="81" y="979"/>
                    </a:lnTo>
                    <a:lnTo>
                      <a:pt x="97" y="978"/>
                    </a:lnTo>
                    <a:lnTo>
                      <a:pt x="102" y="994"/>
                    </a:lnTo>
                    <a:lnTo>
                      <a:pt x="109" y="1008"/>
                    </a:lnTo>
                    <a:lnTo>
                      <a:pt x="126" y="1014"/>
                    </a:lnTo>
                    <a:lnTo>
                      <a:pt x="147" y="1053"/>
                    </a:lnTo>
                    <a:lnTo>
                      <a:pt x="165" y="1065"/>
                    </a:lnTo>
                    <a:lnTo>
                      <a:pt x="195" y="1064"/>
                    </a:lnTo>
                    <a:lnTo>
                      <a:pt x="209" y="1074"/>
                    </a:lnTo>
                    <a:lnTo>
                      <a:pt x="229" y="1064"/>
                    </a:lnTo>
                    <a:lnTo>
                      <a:pt x="240" y="1017"/>
                    </a:lnTo>
                    <a:lnTo>
                      <a:pt x="251" y="978"/>
                    </a:lnTo>
                    <a:lnTo>
                      <a:pt x="265" y="964"/>
                    </a:lnTo>
                    <a:lnTo>
                      <a:pt x="272" y="938"/>
                    </a:lnTo>
                    <a:lnTo>
                      <a:pt x="284" y="933"/>
                    </a:lnTo>
                    <a:lnTo>
                      <a:pt x="283" y="906"/>
                    </a:lnTo>
                    <a:lnTo>
                      <a:pt x="287" y="889"/>
                    </a:lnTo>
                    <a:lnTo>
                      <a:pt x="301" y="860"/>
                    </a:lnTo>
                    <a:lnTo>
                      <a:pt x="325" y="855"/>
                    </a:lnTo>
                    <a:lnTo>
                      <a:pt x="338" y="796"/>
                    </a:lnTo>
                    <a:lnTo>
                      <a:pt x="351" y="808"/>
                    </a:lnTo>
                    <a:lnTo>
                      <a:pt x="362" y="796"/>
                    </a:lnTo>
                    <a:lnTo>
                      <a:pt x="353" y="782"/>
                    </a:lnTo>
                    <a:lnTo>
                      <a:pt x="341" y="789"/>
                    </a:lnTo>
                    <a:lnTo>
                      <a:pt x="351" y="736"/>
                    </a:lnTo>
                    <a:lnTo>
                      <a:pt x="358" y="705"/>
                    </a:lnTo>
                    <a:lnTo>
                      <a:pt x="356" y="679"/>
                    </a:lnTo>
                    <a:lnTo>
                      <a:pt x="367" y="648"/>
                    </a:lnTo>
                    <a:lnTo>
                      <a:pt x="395" y="606"/>
                    </a:lnTo>
                    <a:lnTo>
                      <a:pt x="369" y="593"/>
                    </a:lnTo>
                    <a:lnTo>
                      <a:pt x="357" y="556"/>
                    </a:lnTo>
                    <a:lnTo>
                      <a:pt x="368" y="533"/>
                    </a:lnTo>
                    <a:lnTo>
                      <a:pt x="362" y="505"/>
                    </a:lnTo>
                    <a:lnTo>
                      <a:pt x="387" y="486"/>
                    </a:lnTo>
                    <a:lnTo>
                      <a:pt x="383" y="455"/>
                    </a:lnTo>
                    <a:lnTo>
                      <a:pt x="404" y="454"/>
                    </a:lnTo>
                    <a:lnTo>
                      <a:pt x="416" y="423"/>
                    </a:lnTo>
                    <a:lnTo>
                      <a:pt x="426" y="389"/>
                    </a:lnTo>
                    <a:lnTo>
                      <a:pt x="419" y="367"/>
                    </a:lnTo>
                    <a:lnTo>
                      <a:pt x="391" y="334"/>
                    </a:lnTo>
                    <a:lnTo>
                      <a:pt x="419" y="331"/>
                    </a:lnTo>
                    <a:lnTo>
                      <a:pt x="430" y="321"/>
                    </a:lnTo>
                    <a:lnTo>
                      <a:pt x="430" y="302"/>
                    </a:lnTo>
                    <a:lnTo>
                      <a:pt x="410" y="310"/>
                    </a:lnTo>
                    <a:lnTo>
                      <a:pt x="399" y="295"/>
                    </a:lnTo>
                    <a:lnTo>
                      <a:pt x="408" y="272"/>
                    </a:lnTo>
                    <a:lnTo>
                      <a:pt x="426" y="261"/>
                    </a:lnTo>
                    <a:lnTo>
                      <a:pt x="425" y="233"/>
                    </a:lnTo>
                    <a:lnTo>
                      <a:pt x="402" y="217"/>
                    </a:lnTo>
                    <a:lnTo>
                      <a:pt x="376" y="179"/>
                    </a:lnTo>
                    <a:lnTo>
                      <a:pt x="396" y="149"/>
                    </a:lnTo>
                    <a:lnTo>
                      <a:pt x="422" y="154"/>
                    </a:lnTo>
                    <a:lnTo>
                      <a:pt x="440" y="169"/>
                    </a:lnTo>
                    <a:lnTo>
                      <a:pt x="447" y="135"/>
                    </a:lnTo>
                    <a:lnTo>
                      <a:pt x="440" y="88"/>
                    </a:lnTo>
                    <a:lnTo>
                      <a:pt x="422" y="100"/>
                    </a:lnTo>
                    <a:lnTo>
                      <a:pt x="399" y="96"/>
                    </a:lnTo>
                    <a:lnTo>
                      <a:pt x="383" y="33"/>
                    </a:lnTo>
                    <a:lnTo>
                      <a:pt x="364" y="24"/>
                    </a:lnTo>
                    <a:lnTo>
                      <a:pt x="354" y="42"/>
                    </a:lnTo>
                    <a:lnTo>
                      <a:pt x="324" y="3"/>
                    </a:lnTo>
                    <a:lnTo>
                      <a:pt x="300" y="14"/>
                    </a:lnTo>
                    <a:lnTo>
                      <a:pt x="287" y="0"/>
                    </a:lnTo>
                    <a:close/>
                    <a:moveTo>
                      <a:pt x="544" y="456"/>
                    </a:moveTo>
                    <a:lnTo>
                      <a:pt x="531" y="467"/>
                    </a:lnTo>
                    <a:lnTo>
                      <a:pt x="514" y="492"/>
                    </a:lnTo>
                    <a:lnTo>
                      <a:pt x="512" y="521"/>
                    </a:lnTo>
                    <a:lnTo>
                      <a:pt x="508" y="539"/>
                    </a:lnTo>
                    <a:lnTo>
                      <a:pt x="496" y="547"/>
                    </a:lnTo>
                    <a:lnTo>
                      <a:pt x="500" y="567"/>
                    </a:lnTo>
                    <a:lnTo>
                      <a:pt x="492" y="596"/>
                    </a:lnTo>
                    <a:lnTo>
                      <a:pt x="478" y="627"/>
                    </a:lnTo>
                    <a:lnTo>
                      <a:pt x="469" y="651"/>
                    </a:lnTo>
                    <a:lnTo>
                      <a:pt x="456" y="664"/>
                    </a:lnTo>
                    <a:lnTo>
                      <a:pt x="446" y="692"/>
                    </a:lnTo>
                    <a:lnTo>
                      <a:pt x="437" y="728"/>
                    </a:lnTo>
                    <a:lnTo>
                      <a:pt x="418" y="728"/>
                    </a:lnTo>
                    <a:lnTo>
                      <a:pt x="405" y="739"/>
                    </a:lnTo>
                    <a:lnTo>
                      <a:pt x="394" y="773"/>
                    </a:lnTo>
                    <a:lnTo>
                      <a:pt x="378" y="807"/>
                    </a:lnTo>
                    <a:lnTo>
                      <a:pt x="358" y="856"/>
                    </a:lnTo>
                    <a:lnTo>
                      <a:pt x="353" y="886"/>
                    </a:lnTo>
                    <a:lnTo>
                      <a:pt x="337" y="915"/>
                    </a:lnTo>
                    <a:lnTo>
                      <a:pt x="334" y="939"/>
                    </a:lnTo>
                    <a:lnTo>
                      <a:pt x="337" y="998"/>
                    </a:lnTo>
                    <a:lnTo>
                      <a:pt x="343" y="1001"/>
                    </a:lnTo>
                    <a:lnTo>
                      <a:pt x="341" y="1093"/>
                    </a:lnTo>
                    <a:lnTo>
                      <a:pt x="347" y="1103"/>
                    </a:lnTo>
                    <a:lnTo>
                      <a:pt x="345" y="1133"/>
                    </a:lnTo>
                    <a:lnTo>
                      <a:pt x="366" y="1114"/>
                    </a:lnTo>
                    <a:lnTo>
                      <a:pt x="376" y="1082"/>
                    </a:lnTo>
                    <a:lnTo>
                      <a:pt x="397" y="1032"/>
                    </a:lnTo>
                    <a:lnTo>
                      <a:pt x="392" y="1013"/>
                    </a:lnTo>
                    <a:lnTo>
                      <a:pt x="405" y="981"/>
                    </a:lnTo>
                    <a:lnTo>
                      <a:pt x="415" y="945"/>
                    </a:lnTo>
                    <a:lnTo>
                      <a:pt x="417" y="918"/>
                    </a:lnTo>
                    <a:lnTo>
                      <a:pt x="433" y="901"/>
                    </a:lnTo>
                    <a:lnTo>
                      <a:pt x="431" y="889"/>
                    </a:lnTo>
                    <a:lnTo>
                      <a:pt x="437" y="857"/>
                    </a:lnTo>
                    <a:lnTo>
                      <a:pt x="460" y="771"/>
                    </a:lnTo>
                    <a:lnTo>
                      <a:pt x="475" y="767"/>
                    </a:lnTo>
                    <a:lnTo>
                      <a:pt x="483" y="746"/>
                    </a:lnTo>
                    <a:lnTo>
                      <a:pt x="483" y="728"/>
                    </a:lnTo>
                    <a:lnTo>
                      <a:pt x="490" y="714"/>
                    </a:lnTo>
                    <a:lnTo>
                      <a:pt x="490" y="674"/>
                    </a:lnTo>
                    <a:lnTo>
                      <a:pt x="508" y="659"/>
                    </a:lnTo>
                    <a:lnTo>
                      <a:pt x="500" y="640"/>
                    </a:lnTo>
                    <a:lnTo>
                      <a:pt x="512" y="641"/>
                    </a:lnTo>
                    <a:lnTo>
                      <a:pt x="523" y="601"/>
                    </a:lnTo>
                    <a:lnTo>
                      <a:pt x="539" y="567"/>
                    </a:lnTo>
                    <a:lnTo>
                      <a:pt x="547" y="559"/>
                    </a:lnTo>
                    <a:lnTo>
                      <a:pt x="547" y="524"/>
                    </a:lnTo>
                    <a:lnTo>
                      <a:pt x="542" y="510"/>
                    </a:lnTo>
                    <a:lnTo>
                      <a:pt x="550" y="491"/>
                    </a:lnTo>
                    <a:lnTo>
                      <a:pt x="565" y="482"/>
                    </a:lnTo>
                    <a:lnTo>
                      <a:pt x="560" y="460"/>
                    </a:lnTo>
                    <a:lnTo>
                      <a:pt x="551" y="464"/>
                    </a:lnTo>
                    <a:lnTo>
                      <a:pt x="544" y="456"/>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3EADA705-9730-43CD-9467-FEB425B3A9A9}"/>
              </a:ext>
            </a:extLst>
          </p:cNvPr>
          <p:cNvGrpSpPr/>
          <p:nvPr/>
        </p:nvGrpSpPr>
        <p:grpSpPr>
          <a:xfrm>
            <a:off x="4817583" y="3891199"/>
            <a:ext cx="725620" cy="895879"/>
            <a:chOff x="4280380" y="4827464"/>
            <a:chExt cx="725620" cy="895879"/>
          </a:xfrm>
        </p:grpSpPr>
        <p:sp>
          <p:nvSpPr>
            <p:cNvPr id="38" name="Freeform: Shape 37">
              <a:extLst>
                <a:ext uri="{FF2B5EF4-FFF2-40B4-BE49-F238E27FC236}">
                  <a16:creationId xmlns:a16="http://schemas.microsoft.com/office/drawing/2014/main" id="{F2D1593A-66C7-4849-BD56-3F0FE411ACB3}"/>
                </a:ext>
              </a:extLst>
            </p:cNvPr>
            <p:cNvSpPr>
              <a:spLocks/>
            </p:cNvSpPr>
            <p:nvPr/>
          </p:nvSpPr>
          <p:spPr bwMode="auto">
            <a:xfrm>
              <a:off x="4409086" y="5474038"/>
              <a:ext cx="354698" cy="249305"/>
            </a:xfrm>
            <a:custGeom>
              <a:avLst/>
              <a:gdLst>
                <a:gd name="connsiteX0" fmla="*/ 78229 w 354698"/>
                <a:gd name="connsiteY0" fmla="*/ 0 h 249305"/>
                <a:gd name="connsiteX1" fmla="*/ 90368 w 354698"/>
                <a:gd name="connsiteY1" fmla="*/ 14824 h 249305"/>
                <a:gd name="connsiteX2" fmla="*/ 86321 w 354698"/>
                <a:gd name="connsiteY2" fmla="*/ 29649 h 249305"/>
                <a:gd name="connsiteX3" fmla="*/ 89693 w 354698"/>
                <a:gd name="connsiteY3" fmla="*/ 36387 h 249305"/>
                <a:gd name="connsiteX4" fmla="*/ 91042 w 354698"/>
                <a:gd name="connsiteY4" fmla="*/ 44473 h 249305"/>
                <a:gd name="connsiteX5" fmla="*/ 89019 w 354698"/>
                <a:gd name="connsiteY5" fmla="*/ 53233 h 249305"/>
                <a:gd name="connsiteX6" fmla="*/ 90368 w 354698"/>
                <a:gd name="connsiteY6" fmla="*/ 57949 h 249305"/>
                <a:gd name="connsiteX7" fmla="*/ 96437 w 354698"/>
                <a:gd name="connsiteY7" fmla="*/ 59971 h 249305"/>
                <a:gd name="connsiteX8" fmla="*/ 99135 w 354698"/>
                <a:gd name="connsiteY8" fmla="*/ 64014 h 249305"/>
                <a:gd name="connsiteX9" fmla="*/ 101832 w 354698"/>
                <a:gd name="connsiteY9" fmla="*/ 76817 h 249305"/>
                <a:gd name="connsiteX10" fmla="*/ 97112 w 354698"/>
                <a:gd name="connsiteY10" fmla="*/ 103096 h 249305"/>
                <a:gd name="connsiteX11" fmla="*/ 103855 w 354698"/>
                <a:gd name="connsiteY11" fmla="*/ 112529 h 249305"/>
                <a:gd name="connsiteX12" fmla="*/ 102507 w 354698"/>
                <a:gd name="connsiteY12" fmla="*/ 131397 h 249305"/>
                <a:gd name="connsiteX13" fmla="*/ 119366 w 354698"/>
                <a:gd name="connsiteY13" fmla="*/ 128701 h 249305"/>
                <a:gd name="connsiteX14" fmla="*/ 124087 w 354698"/>
                <a:gd name="connsiteY14" fmla="*/ 112529 h 249305"/>
                <a:gd name="connsiteX15" fmla="*/ 151062 w 354698"/>
                <a:gd name="connsiteY15" fmla="*/ 107813 h 249305"/>
                <a:gd name="connsiteX16" fmla="*/ 162527 w 354698"/>
                <a:gd name="connsiteY16" fmla="*/ 110508 h 249305"/>
                <a:gd name="connsiteX17" fmla="*/ 181410 w 354698"/>
                <a:gd name="connsiteY17" fmla="*/ 128027 h 249305"/>
                <a:gd name="connsiteX18" fmla="*/ 193549 w 354698"/>
                <a:gd name="connsiteY18" fmla="*/ 136787 h 249305"/>
                <a:gd name="connsiteX19" fmla="*/ 208385 w 354698"/>
                <a:gd name="connsiteY19" fmla="*/ 138135 h 249305"/>
                <a:gd name="connsiteX20" fmla="*/ 213106 w 354698"/>
                <a:gd name="connsiteY20" fmla="*/ 150264 h 249305"/>
                <a:gd name="connsiteX21" fmla="*/ 208385 w 354698"/>
                <a:gd name="connsiteY21" fmla="*/ 152959 h 249305"/>
                <a:gd name="connsiteX22" fmla="*/ 209734 w 354698"/>
                <a:gd name="connsiteY22" fmla="*/ 173174 h 249305"/>
                <a:gd name="connsiteX23" fmla="*/ 224570 w 354698"/>
                <a:gd name="connsiteY23" fmla="*/ 170479 h 249305"/>
                <a:gd name="connsiteX24" fmla="*/ 234012 w 354698"/>
                <a:gd name="connsiteY24" fmla="*/ 173174 h 249305"/>
                <a:gd name="connsiteX25" fmla="*/ 231988 w 354698"/>
                <a:gd name="connsiteY25" fmla="*/ 181934 h 249305"/>
                <a:gd name="connsiteX26" fmla="*/ 237383 w 354698"/>
                <a:gd name="connsiteY26" fmla="*/ 185303 h 249305"/>
                <a:gd name="connsiteX27" fmla="*/ 242779 w 354698"/>
                <a:gd name="connsiteY27" fmla="*/ 180586 h 249305"/>
                <a:gd name="connsiteX28" fmla="*/ 249522 w 354698"/>
                <a:gd name="connsiteY28" fmla="*/ 185977 h 249305"/>
                <a:gd name="connsiteX29" fmla="*/ 239407 w 354698"/>
                <a:gd name="connsiteY29" fmla="*/ 194062 h 249305"/>
                <a:gd name="connsiteX30" fmla="*/ 240081 w 354698"/>
                <a:gd name="connsiteY30" fmla="*/ 206191 h 249305"/>
                <a:gd name="connsiteX31" fmla="*/ 247499 w 354698"/>
                <a:gd name="connsiteY31" fmla="*/ 231797 h 249305"/>
                <a:gd name="connsiteX32" fmla="*/ 267056 w 354698"/>
                <a:gd name="connsiteY32" fmla="*/ 214951 h 249305"/>
                <a:gd name="connsiteX33" fmla="*/ 269080 w 354698"/>
                <a:gd name="connsiteY33" fmla="*/ 202822 h 249305"/>
                <a:gd name="connsiteX34" fmla="*/ 278521 w 354698"/>
                <a:gd name="connsiteY34" fmla="*/ 207539 h 249305"/>
                <a:gd name="connsiteX35" fmla="*/ 297404 w 354698"/>
                <a:gd name="connsiteY35" fmla="*/ 199453 h 249305"/>
                <a:gd name="connsiteX36" fmla="*/ 318984 w 354698"/>
                <a:gd name="connsiteY36" fmla="*/ 204170 h 249305"/>
                <a:gd name="connsiteX37" fmla="*/ 324379 w 354698"/>
                <a:gd name="connsiteY37" fmla="*/ 198779 h 249305"/>
                <a:gd name="connsiteX38" fmla="*/ 326402 w 354698"/>
                <a:gd name="connsiteY38" fmla="*/ 211582 h 249305"/>
                <a:gd name="connsiteX39" fmla="*/ 332472 w 354698"/>
                <a:gd name="connsiteY39" fmla="*/ 209560 h 249305"/>
                <a:gd name="connsiteX40" fmla="*/ 350006 w 354698"/>
                <a:gd name="connsiteY40" fmla="*/ 221016 h 249305"/>
                <a:gd name="connsiteX41" fmla="*/ 345959 w 354698"/>
                <a:gd name="connsiteY41" fmla="*/ 235166 h 249305"/>
                <a:gd name="connsiteX42" fmla="*/ 351354 w 354698"/>
                <a:gd name="connsiteY42" fmla="*/ 247969 h 249305"/>
                <a:gd name="connsiteX43" fmla="*/ 354698 w 354698"/>
                <a:gd name="connsiteY43" fmla="*/ 249305 h 249305"/>
                <a:gd name="connsiteX44" fmla="*/ 84973 w 354698"/>
                <a:gd name="connsiteY44" fmla="*/ 249305 h 249305"/>
                <a:gd name="connsiteX45" fmla="*/ 84973 w 354698"/>
                <a:gd name="connsiteY45" fmla="*/ 239209 h 249305"/>
                <a:gd name="connsiteX46" fmla="*/ 78903 w 354698"/>
                <a:gd name="connsiteY46" fmla="*/ 225732 h 249305"/>
                <a:gd name="connsiteX47" fmla="*/ 69462 w 354698"/>
                <a:gd name="connsiteY47" fmla="*/ 218320 h 249305"/>
                <a:gd name="connsiteX48" fmla="*/ 63392 w 354698"/>
                <a:gd name="connsiteY48" fmla="*/ 202822 h 249305"/>
                <a:gd name="connsiteX49" fmla="*/ 61369 w 354698"/>
                <a:gd name="connsiteY49" fmla="*/ 180586 h 249305"/>
                <a:gd name="connsiteX50" fmla="*/ 51928 w 354698"/>
                <a:gd name="connsiteY50" fmla="*/ 163066 h 249305"/>
                <a:gd name="connsiteX51" fmla="*/ 39115 w 354698"/>
                <a:gd name="connsiteY51" fmla="*/ 146895 h 249305"/>
                <a:gd name="connsiteX52" fmla="*/ 39789 w 354698"/>
                <a:gd name="connsiteY52" fmla="*/ 132070 h 249305"/>
                <a:gd name="connsiteX53" fmla="*/ 50579 w 354698"/>
                <a:gd name="connsiteY53" fmla="*/ 126680 h 249305"/>
                <a:gd name="connsiteX54" fmla="*/ 49905 w 354698"/>
                <a:gd name="connsiteY54" fmla="*/ 115899 h 249305"/>
                <a:gd name="connsiteX55" fmla="*/ 47882 w 354698"/>
                <a:gd name="connsiteY55" fmla="*/ 103096 h 249305"/>
                <a:gd name="connsiteX56" fmla="*/ 44510 w 354698"/>
                <a:gd name="connsiteY56" fmla="*/ 99053 h 249305"/>
                <a:gd name="connsiteX57" fmla="*/ 37766 w 354698"/>
                <a:gd name="connsiteY57" fmla="*/ 100400 h 249305"/>
                <a:gd name="connsiteX58" fmla="*/ 35068 w 354698"/>
                <a:gd name="connsiteY58" fmla="*/ 97031 h 249305"/>
                <a:gd name="connsiteX59" fmla="*/ 40463 w 354698"/>
                <a:gd name="connsiteY59" fmla="*/ 82881 h 249305"/>
                <a:gd name="connsiteX60" fmla="*/ 41138 w 354698"/>
                <a:gd name="connsiteY60" fmla="*/ 64688 h 249305"/>
                <a:gd name="connsiteX61" fmla="*/ 39789 w 354698"/>
                <a:gd name="connsiteY61" fmla="*/ 55928 h 249305"/>
                <a:gd name="connsiteX62" fmla="*/ 35068 w 354698"/>
                <a:gd name="connsiteY62" fmla="*/ 53233 h 249305"/>
                <a:gd name="connsiteX63" fmla="*/ 31022 w 354698"/>
                <a:gd name="connsiteY63" fmla="*/ 57276 h 249305"/>
                <a:gd name="connsiteX64" fmla="*/ 27650 w 354698"/>
                <a:gd name="connsiteY64" fmla="*/ 66709 h 249305"/>
                <a:gd name="connsiteX65" fmla="*/ 22929 w 354698"/>
                <a:gd name="connsiteY65" fmla="*/ 86250 h 249305"/>
                <a:gd name="connsiteX66" fmla="*/ 20232 w 354698"/>
                <a:gd name="connsiteY66" fmla="*/ 91641 h 249305"/>
                <a:gd name="connsiteX67" fmla="*/ 16185 w 354698"/>
                <a:gd name="connsiteY67" fmla="*/ 93662 h 249305"/>
                <a:gd name="connsiteX68" fmla="*/ 10790 w 354698"/>
                <a:gd name="connsiteY68" fmla="*/ 90967 h 249305"/>
                <a:gd name="connsiteX69" fmla="*/ 8093 w 354698"/>
                <a:gd name="connsiteY69" fmla="*/ 84229 h 249305"/>
                <a:gd name="connsiteX70" fmla="*/ 1349 w 354698"/>
                <a:gd name="connsiteY70" fmla="*/ 65361 h 249305"/>
                <a:gd name="connsiteX71" fmla="*/ 0 w 354698"/>
                <a:gd name="connsiteY71" fmla="*/ 59297 h 249305"/>
                <a:gd name="connsiteX72" fmla="*/ 2023 w 354698"/>
                <a:gd name="connsiteY72" fmla="*/ 51885 h 249305"/>
                <a:gd name="connsiteX73" fmla="*/ 8093 w 354698"/>
                <a:gd name="connsiteY73" fmla="*/ 36387 h 249305"/>
                <a:gd name="connsiteX74" fmla="*/ 7418 w 354698"/>
                <a:gd name="connsiteY74" fmla="*/ 26280 h 249305"/>
                <a:gd name="connsiteX75" fmla="*/ 7418 w 354698"/>
                <a:gd name="connsiteY75" fmla="*/ 12803 h 249305"/>
                <a:gd name="connsiteX76" fmla="*/ 20906 w 354698"/>
                <a:gd name="connsiteY76" fmla="*/ 13477 h 249305"/>
                <a:gd name="connsiteX77" fmla="*/ 25627 w 354698"/>
                <a:gd name="connsiteY77" fmla="*/ 18867 h 249305"/>
                <a:gd name="connsiteX78" fmla="*/ 47207 w 354698"/>
                <a:gd name="connsiteY78" fmla="*/ 14824 h 249305"/>
                <a:gd name="connsiteX79" fmla="*/ 61369 w 354698"/>
                <a:gd name="connsiteY79" fmla="*/ 10108 h 24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4698" h="249305">
                  <a:moveTo>
                    <a:pt x="78229" y="0"/>
                  </a:moveTo>
                  <a:lnTo>
                    <a:pt x="90368" y="14824"/>
                  </a:lnTo>
                  <a:lnTo>
                    <a:pt x="86321" y="29649"/>
                  </a:lnTo>
                  <a:lnTo>
                    <a:pt x="89693" y="36387"/>
                  </a:lnTo>
                  <a:lnTo>
                    <a:pt x="91042" y="44473"/>
                  </a:lnTo>
                  <a:lnTo>
                    <a:pt x="89019" y="53233"/>
                  </a:lnTo>
                  <a:lnTo>
                    <a:pt x="90368" y="57949"/>
                  </a:lnTo>
                  <a:lnTo>
                    <a:pt x="96437" y="59971"/>
                  </a:lnTo>
                  <a:lnTo>
                    <a:pt x="99135" y="64014"/>
                  </a:lnTo>
                  <a:lnTo>
                    <a:pt x="101832" y="76817"/>
                  </a:lnTo>
                  <a:lnTo>
                    <a:pt x="97112" y="103096"/>
                  </a:lnTo>
                  <a:lnTo>
                    <a:pt x="103855" y="112529"/>
                  </a:lnTo>
                  <a:lnTo>
                    <a:pt x="102507" y="131397"/>
                  </a:lnTo>
                  <a:lnTo>
                    <a:pt x="119366" y="128701"/>
                  </a:lnTo>
                  <a:lnTo>
                    <a:pt x="124087" y="112529"/>
                  </a:lnTo>
                  <a:lnTo>
                    <a:pt x="151062" y="107813"/>
                  </a:lnTo>
                  <a:lnTo>
                    <a:pt x="162527" y="110508"/>
                  </a:lnTo>
                  <a:lnTo>
                    <a:pt x="181410" y="128027"/>
                  </a:lnTo>
                  <a:lnTo>
                    <a:pt x="193549" y="136787"/>
                  </a:lnTo>
                  <a:lnTo>
                    <a:pt x="208385" y="138135"/>
                  </a:lnTo>
                  <a:lnTo>
                    <a:pt x="213106" y="150264"/>
                  </a:lnTo>
                  <a:lnTo>
                    <a:pt x="208385" y="152959"/>
                  </a:lnTo>
                  <a:lnTo>
                    <a:pt x="209734" y="173174"/>
                  </a:lnTo>
                  <a:lnTo>
                    <a:pt x="224570" y="170479"/>
                  </a:lnTo>
                  <a:lnTo>
                    <a:pt x="234012" y="173174"/>
                  </a:lnTo>
                  <a:lnTo>
                    <a:pt x="231988" y="181934"/>
                  </a:lnTo>
                  <a:lnTo>
                    <a:pt x="237383" y="185303"/>
                  </a:lnTo>
                  <a:lnTo>
                    <a:pt x="242779" y="180586"/>
                  </a:lnTo>
                  <a:lnTo>
                    <a:pt x="249522" y="185977"/>
                  </a:lnTo>
                  <a:lnTo>
                    <a:pt x="239407" y="194062"/>
                  </a:lnTo>
                  <a:lnTo>
                    <a:pt x="240081" y="206191"/>
                  </a:lnTo>
                  <a:lnTo>
                    <a:pt x="247499" y="231797"/>
                  </a:lnTo>
                  <a:lnTo>
                    <a:pt x="267056" y="214951"/>
                  </a:lnTo>
                  <a:lnTo>
                    <a:pt x="269080" y="202822"/>
                  </a:lnTo>
                  <a:lnTo>
                    <a:pt x="278521" y="207539"/>
                  </a:lnTo>
                  <a:lnTo>
                    <a:pt x="297404" y="199453"/>
                  </a:lnTo>
                  <a:lnTo>
                    <a:pt x="318984" y="204170"/>
                  </a:lnTo>
                  <a:lnTo>
                    <a:pt x="324379" y="198779"/>
                  </a:lnTo>
                  <a:lnTo>
                    <a:pt x="326402" y="211582"/>
                  </a:lnTo>
                  <a:lnTo>
                    <a:pt x="332472" y="209560"/>
                  </a:lnTo>
                  <a:lnTo>
                    <a:pt x="350006" y="221016"/>
                  </a:lnTo>
                  <a:lnTo>
                    <a:pt x="345959" y="235166"/>
                  </a:lnTo>
                  <a:lnTo>
                    <a:pt x="351354" y="247969"/>
                  </a:lnTo>
                  <a:lnTo>
                    <a:pt x="354698" y="249305"/>
                  </a:lnTo>
                  <a:lnTo>
                    <a:pt x="84973" y="249305"/>
                  </a:lnTo>
                  <a:lnTo>
                    <a:pt x="84973" y="239209"/>
                  </a:lnTo>
                  <a:lnTo>
                    <a:pt x="78903" y="225732"/>
                  </a:lnTo>
                  <a:lnTo>
                    <a:pt x="69462" y="218320"/>
                  </a:lnTo>
                  <a:lnTo>
                    <a:pt x="63392" y="202822"/>
                  </a:lnTo>
                  <a:lnTo>
                    <a:pt x="61369" y="180586"/>
                  </a:lnTo>
                  <a:lnTo>
                    <a:pt x="51928" y="163066"/>
                  </a:lnTo>
                  <a:lnTo>
                    <a:pt x="39115" y="146895"/>
                  </a:lnTo>
                  <a:lnTo>
                    <a:pt x="39789" y="132070"/>
                  </a:lnTo>
                  <a:lnTo>
                    <a:pt x="50579" y="126680"/>
                  </a:lnTo>
                  <a:lnTo>
                    <a:pt x="49905" y="115899"/>
                  </a:lnTo>
                  <a:lnTo>
                    <a:pt x="47882" y="103096"/>
                  </a:lnTo>
                  <a:lnTo>
                    <a:pt x="44510" y="99053"/>
                  </a:lnTo>
                  <a:lnTo>
                    <a:pt x="37766" y="100400"/>
                  </a:lnTo>
                  <a:lnTo>
                    <a:pt x="35068" y="97031"/>
                  </a:lnTo>
                  <a:lnTo>
                    <a:pt x="40463" y="82881"/>
                  </a:lnTo>
                  <a:lnTo>
                    <a:pt x="41138" y="64688"/>
                  </a:lnTo>
                  <a:lnTo>
                    <a:pt x="39789" y="55928"/>
                  </a:lnTo>
                  <a:lnTo>
                    <a:pt x="35068" y="53233"/>
                  </a:lnTo>
                  <a:lnTo>
                    <a:pt x="31022" y="57276"/>
                  </a:lnTo>
                  <a:lnTo>
                    <a:pt x="27650" y="66709"/>
                  </a:lnTo>
                  <a:lnTo>
                    <a:pt x="22929" y="86250"/>
                  </a:lnTo>
                  <a:lnTo>
                    <a:pt x="20232" y="91641"/>
                  </a:lnTo>
                  <a:lnTo>
                    <a:pt x="16185" y="93662"/>
                  </a:lnTo>
                  <a:lnTo>
                    <a:pt x="10790" y="90967"/>
                  </a:lnTo>
                  <a:lnTo>
                    <a:pt x="8093" y="84229"/>
                  </a:lnTo>
                  <a:lnTo>
                    <a:pt x="1349" y="65361"/>
                  </a:lnTo>
                  <a:lnTo>
                    <a:pt x="0" y="59297"/>
                  </a:lnTo>
                  <a:lnTo>
                    <a:pt x="2023" y="51885"/>
                  </a:lnTo>
                  <a:lnTo>
                    <a:pt x="8093" y="36387"/>
                  </a:lnTo>
                  <a:lnTo>
                    <a:pt x="7418" y="26280"/>
                  </a:lnTo>
                  <a:lnTo>
                    <a:pt x="7418" y="12803"/>
                  </a:lnTo>
                  <a:lnTo>
                    <a:pt x="20906" y="13477"/>
                  </a:lnTo>
                  <a:lnTo>
                    <a:pt x="25627" y="18867"/>
                  </a:lnTo>
                  <a:lnTo>
                    <a:pt x="47207" y="14824"/>
                  </a:lnTo>
                  <a:lnTo>
                    <a:pt x="61369" y="10108"/>
                  </a:lnTo>
                  <a:close/>
                </a:path>
              </a:pathLst>
            </a:custGeom>
            <a:solidFill>
              <a:srgbClr val="75C3BF"/>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16">
              <a:extLst>
                <a:ext uri="{FF2B5EF4-FFF2-40B4-BE49-F238E27FC236}">
                  <a16:creationId xmlns:a16="http://schemas.microsoft.com/office/drawing/2014/main" id="{1DD0EBAB-9D59-4CFC-978E-9F4F33DE80A8}"/>
                </a:ext>
              </a:extLst>
            </p:cNvPr>
            <p:cNvSpPr>
              <a:spLocks noEditPoints="1"/>
            </p:cNvSpPr>
            <p:nvPr/>
          </p:nvSpPr>
          <p:spPr bwMode="auto">
            <a:xfrm>
              <a:off x="4280380" y="4827464"/>
              <a:ext cx="725620" cy="837099"/>
            </a:xfrm>
            <a:custGeom>
              <a:avLst/>
              <a:gdLst>
                <a:gd name="T0" fmla="*/ 177 w 1074"/>
                <a:gd name="T1" fmla="*/ 124 h 1245"/>
                <a:gd name="T2" fmla="*/ 76 w 1074"/>
                <a:gd name="T3" fmla="*/ 79 h 1245"/>
                <a:gd name="T4" fmla="*/ 13 w 1074"/>
                <a:gd name="T5" fmla="*/ 177 h 1245"/>
                <a:gd name="T6" fmla="*/ 7 w 1074"/>
                <a:gd name="T7" fmla="*/ 286 h 1245"/>
                <a:gd name="T8" fmla="*/ 35 w 1074"/>
                <a:gd name="T9" fmla="*/ 479 h 1245"/>
                <a:gd name="T10" fmla="*/ 15 w 1074"/>
                <a:gd name="T11" fmla="*/ 514 h 1245"/>
                <a:gd name="T12" fmla="*/ 64 w 1074"/>
                <a:gd name="T13" fmla="*/ 508 h 1245"/>
                <a:gd name="T14" fmla="*/ 71 w 1074"/>
                <a:gd name="T15" fmla="*/ 567 h 1245"/>
                <a:gd name="T16" fmla="*/ 94 w 1074"/>
                <a:gd name="T17" fmla="*/ 578 h 1245"/>
                <a:gd name="T18" fmla="*/ 105 w 1074"/>
                <a:gd name="T19" fmla="*/ 601 h 1245"/>
                <a:gd name="T20" fmla="*/ 166 w 1074"/>
                <a:gd name="T21" fmla="*/ 547 h 1245"/>
                <a:gd name="T22" fmla="*/ 204 w 1074"/>
                <a:gd name="T23" fmla="*/ 593 h 1245"/>
                <a:gd name="T24" fmla="*/ 193 w 1074"/>
                <a:gd name="T25" fmla="*/ 663 h 1245"/>
                <a:gd name="T26" fmla="*/ 160 w 1074"/>
                <a:gd name="T27" fmla="*/ 754 h 1245"/>
                <a:gd name="T28" fmla="*/ 141 w 1074"/>
                <a:gd name="T29" fmla="*/ 828 h 1245"/>
                <a:gd name="T30" fmla="*/ 155 w 1074"/>
                <a:gd name="T31" fmla="*/ 874 h 1245"/>
                <a:gd name="T32" fmla="*/ 158 w 1074"/>
                <a:gd name="T33" fmla="*/ 905 h 1245"/>
                <a:gd name="T34" fmla="*/ 208 w 1074"/>
                <a:gd name="T35" fmla="*/ 904 h 1245"/>
                <a:gd name="T36" fmla="*/ 202 w 1074"/>
                <a:gd name="T37" fmla="*/ 975 h 1245"/>
                <a:gd name="T38" fmla="*/ 317 w 1074"/>
                <a:gd name="T39" fmla="*/ 1013 h 1245"/>
                <a:gd name="T40" fmla="*/ 333 w 1074"/>
                <a:gd name="T41" fmla="*/ 1122 h 1245"/>
                <a:gd name="T42" fmla="*/ 476 w 1074"/>
                <a:gd name="T43" fmla="*/ 1172 h 1245"/>
                <a:gd name="T44" fmla="*/ 541 w 1074"/>
                <a:gd name="T45" fmla="*/ 1244 h 1245"/>
                <a:gd name="T46" fmla="*/ 638 w 1074"/>
                <a:gd name="T47" fmla="*/ 1152 h 1245"/>
                <a:gd name="T48" fmla="*/ 740 w 1074"/>
                <a:gd name="T49" fmla="*/ 1012 h 1245"/>
                <a:gd name="T50" fmla="*/ 763 w 1074"/>
                <a:gd name="T51" fmla="*/ 849 h 1245"/>
                <a:gd name="T52" fmla="*/ 809 w 1074"/>
                <a:gd name="T53" fmla="*/ 730 h 1245"/>
                <a:gd name="T54" fmla="*/ 916 w 1074"/>
                <a:gd name="T55" fmla="*/ 654 h 1245"/>
                <a:gd name="T56" fmla="*/ 1018 w 1074"/>
                <a:gd name="T57" fmla="*/ 427 h 1245"/>
                <a:gd name="T58" fmla="*/ 1021 w 1074"/>
                <a:gd name="T59" fmla="*/ 361 h 1245"/>
                <a:gd name="T60" fmla="*/ 941 w 1074"/>
                <a:gd name="T61" fmla="*/ 183 h 1245"/>
                <a:gd name="T62" fmla="*/ 815 w 1074"/>
                <a:gd name="T63" fmla="*/ 274 h 1245"/>
                <a:gd name="T64" fmla="*/ 816 w 1074"/>
                <a:gd name="T65" fmla="*/ 325 h 1245"/>
                <a:gd name="T66" fmla="*/ 642 w 1074"/>
                <a:gd name="T67" fmla="*/ 454 h 1245"/>
                <a:gd name="T68" fmla="*/ 555 w 1074"/>
                <a:gd name="T69" fmla="*/ 397 h 1245"/>
                <a:gd name="T70" fmla="*/ 444 w 1074"/>
                <a:gd name="T71" fmla="*/ 478 h 1245"/>
                <a:gd name="T72" fmla="*/ 388 w 1074"/>
                <a:gd name="T73" fmla="*/ 455 h 1245"/>
                <a:gd name="T74" fmla="*/ 403 w 1074"/>
                <a:gd name="T75" fmla="*/ 308 h 1245"/>
                <a:gd name="T76" fmla="*/ 459 w 1074"/>
                <a:gd name="T77" fmla="*/ 53 h 1245"/>
                <a:gd name="T78" fmla="*/ 165 w 1074"/>
                <a:gd name="T79" fmla="*/ 560 h 1245"/>
                <a:gd name="T80" fmla="*/ 127 w 1074"/>
                <a:gd name="T81" fmla="*/ 590 h 1245"/>
                <a:gd name="T82" fmla="*/ 71 w 1074"/>
                <a:gd name="T83" fmla="*/ 624 h 1245"/>
                <a:gd name="T84" fmla="*/ 70 w 1074"/>
                <a:gd name="T85" fmla="*/ 652 h 1245"/>
                <a:gd name="T86" fmla="*/ 85 w 1074"/>
                <a:gd name="T87" fmla="*/ 690 h 1245"/>
                <a:gd name="T88" fmla="*/ 132 w 1074"/>
                <a:gd name="T89" fmla="*/ 658 h 1245"/>
                <a:gd name="T90" fmla="*/ 176 w 1074"/>
                <a:gd name="T91" fmla="*/ 664 h 1245"/>
                <a:gd name="T92" fmla="*/ 189 w 1074"/>
                <a:gd name="T93" fmla="*/ 592 h 1245"/>
                <a:gd name="T94" fmla="*/ 166 w 1074"/>
                <a:gd name="T95" fmla="*/ 686 h 1245"/>
                <a:gd name="T96" fmla="*/ 162 w 1074"/>
                <a:gd name="T97" fmla="*/ 672 h 1245"/>
                <a:gd name="T98" fmla="*/ 91 w 1074"/>
                <a:gd name="T99" fmla="*/ 700 h 1245"/>
                <a:gd name="T100" fmla="*/ 98 w 1074"/>
                <a:gd name="T101" fmla="*/ 728 h 1245"/>
                <a:gd name="T102" fmla="*/ 105 w 1074"/>
                <a:gd name="T103" fmla="*/ 767 h 1245"/>
                <a:gd name="T104" fmla="*/ 141 w 1074"/>
                <a:gd name="T105" fmla="*/ 736 h 1245"/>
                <a:gd name="T106" fmla="*/ 163 w 1074"/>
                <a:gd name="T107" fmla="*/ 697 h 1245"/>
                <a:gd name="T108" fmla="*/ 126 w 1074"/>
                <a:gd name="T109" fmla="*/ 785 h 1245"/>
                <a:gd name="T110" fmla="*/ 98 w 1074"/>
                <a:gd name="T111" fmla="*/ 876 h 1245"/>
                <a:gd name="T112" fmla="*/ 113 w 1074"/>
                <a:gd name="T113" fmla="*/ 886 h 1245"/>
                <a:gd name="T114" fmla="*/ 127 w 1074"/>
                <a:gd name="T115" fmla="*/ 908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4" h="1245">
                  <a:moveTo>
                    <a:pt x="291" y="0"/>
                  </a:moveTo>
                  <a:lnTo>
                    <a:pt x="295" y="43"/>
                  </a:lnTo>
                  <a:lnTo>
                    <a:pt x="256" y="3"/>
                  </a:lnTo>
                  <a:lnTo>
                    <a:pt x="218" y="16"/>
                  </a:lnTo>
                  <a:lnTo>
                    <a:pt x="198" y="31"/>
                  </a:lnTo>
                  <a:lnTo>
                    <a:pt x="195" y="79"/>
                  </a:lnTo>
                  <a:lnTo>
                    <a:pt x="200" y="90"/>
                  </a:lnTo>
                  <a:lnTo>
                    <a:pt x="177" y="124"/>
                  </a:lnTo>
                  <a:lnTo>
                    <a:pt x="166" y="153"/>
                  </a:lnTo>
                  <a:lnTo>
                    <a:pt x="165" y="172"/>
                  </a:lnTo>
                  <a:lnTo>
                    <a:pt x="155" y="197"/>
                  </a:lnTo>
                  <a:lnTo>
                    <a:pt x="111" y="215"/>
                  </a:lnTo>
                  <a:lnTo>
                    <a:pt x="96" y="204"/>
                  </a:lnTo>
                  <a:lnTo>
                    <a:pt x="95" y="190"/>
                  </a:lnTo>
                  <a:lnTo>
                    <a:pt x="101" y="136"/>
                  </a:lnTo>
                  <a:lnTo>
                    <a:pt x="76" y="79"/>
                  </a:lnTo>
                  <a:lnTo>
                    <a:pt x="63" y="75"/>
                  </a:lnTo>
                  <a:lnTo>
                    <a:pt x="52" y="83"/>
                  </a:lnTo>
                  <a:lnTo>
                    <a:pt x="44" y="86"/>
                  </a:lnTo>
                  <a:lnTo>
                    <a:pt x="31" y="89"/>
                  </a:lnTo>
                  <a:lnTo>
                    <a:pt x="4" y="133"/>
                  </a:lnTo>
                  <a:lnTo>
                    <a:pt x="3" y="158"/>
                  </a:lnTo>
                  <a:lnTo>
                    <a:pt x="5" y="165"/>
                  </a:lnTo>
                  <a:lnTo>
                    <a:pt x="13" y="177"/>
                  </a:lnTo>
                  <a:lnTo>
                    <a:pt x="13" y="183"/>
                  </a:lnTo>
                  <a:lnTo>
                    <a:pt x="9" y="184"/>
                  </a:lnTo>
                  <a:lnTo>
                    <a:pt x="2" y="181"/>
                  </a:lnTo>
                  <a:lnTo>
                    <a:pt x="1" y="183"/>
                  </a:lnTo>
                  <a:lnTo>
                    <a:pt x="0" y="192"/>
                  </a:lnTo>
                  <a:lnTo>
                    <a:pt x="10" y="222"/>
                  </a:lnTo>
                  <a:lnTo>
                    <a:pt x="12" y="236"/>
                  </a:lnTo>
                  <a:lnTo>
                    <a:pt x="7" y="286"/>
                  </a:lnTo>
                  <a:lnTo>
                    <a:pt x="28" y="325"/>
                  </a:lnTo>
                  <a:lnTo>
                    <a:pt x="41" y="377"/>
                  </a:lnTo>
                  <a:lnTo>
                    <a:pt x="28" y="395"/>
                  </a:lnTo>
                  <a:lnTo>
                    <a:pt x="41" y="451"/>
                  </a:lnTo>
                  <a:lnTo>
                    <a:pt x="42" y="460"/>
                  </a:lnTo>
                  <a:lnTo>
                    <a:pt x="44" y="468"/>
                  </a:lnTo>
                  <a:lnTo>
                    <a:pt x="41" y="475"/>
                  </a:lnTo>
                  <a:lnTo>
                    <a:pt x="35" y="479"/>
                  </a:lnTo>
                  <a:lnTo>
                    <a:pt x="31" y="478"/>
                  </a:lnTo>
                  <a:lnTo>
                    <a:pt x="30" y="469"/>
                  </a:lnTo>
                  <a:lnTo>
                    <a:pt x="23" y="471"/>
                  </a:lnTo>
                  <a:lnTo>
                    <a:pt x="21" y="479"/>
                  </a:lnTo>
                  <a:lnTo>
                    <a:pt x="21" y="489"/>
                  </a:lnTo>
                  <a:lnTo>
                    <a:pt x="22" y="497"/>
                  </a:lnTo>
                  <a:lnTo>
                    <a:pt x="23" y="504"/>
                  </a:lnTo>
                  <a:lnTo>
                    <a:pt x="15" y="514"/>
                  </a:lnTo>
                  <a:lnTo>
                    <a:pt x="16" y="519"/>
                  </a:lnTo>
                  <a:lnTo>
                    <a:pt x="27" y="519"/>
                  </a:lnTo>
                  <a:lnTo>
                    <a:pt x="38" y="513"/>
                  </a:lnTo>
                  <a:lnTo>
                    <a:pt x="40" y="507"/>
                  </a:lnTo>
                  <a:lnTo>
                    <a:pt x="45" y="508"/>
                  </a:lnTo>
                  <a:lnTo>
                    <a:pt x="48" y="513"/>
                  </a:lnTo>
                  <a:lnTo>
                    <a:pt x="55" y="516"/>
                  </a:lnTo>
                  <a:lnTo>
                    <a:pt x="64" y="508"/>
                  </a:lnTo>
                  <a:lnTo>
                    <a:pt x="63" y="525"/>
                  </a:lnTo>
                  <a:lnTo>
                    <a:pt x="73" y="523"/>
                  </a:lnTo>
                  <a:lnTo>
                    <a:pt x="70" y="536"/>
                  </a:lnTo>
                  <a:lnTo>
                    <a:pt x="66" y="546"/>
                  </a:lnTo>
                  <a:lnTo>
                    <a:pt x="72" y="550"/>
                  </a:lnTo>
                  <a:lnTo>
                    <a:pt x="79" y="551"/>
                  </a:lnTo>
                  <a:lnTo>
                    <a:pt x="77" y="561"/>
                  </a:lnTo>
                  <a:lnTo>
                    <a:pt x="71" y="567"/>
                  </a:lnTo>
                  <a:lnTo>
                    <a:pt x="72" y="571"/>
                  </a:lnTo>
                  <a:lnTo>
                    <a:pt x="84" y="569"/>
                  </a:lnTo>
                  <a:lnTo>
                    <a:pt x="91" y="563"/>
                  </a:lnTo>
                  <a:lnTo>
                    <a:pt x="99" y="552"/>
                  </a:lnTo>
                  <a:lnTo>
                    <a:pt x="106" y="547"/>
                  </a:lnTo>
                  <a:lnTo>
                    <a:pt x="106" y="562"/>
                  </a:lnTo>
                  <a:lnTo>
                    <a:pt x="102" y="569"/>
                  </a:lnTo>
                  <a:lnTo>
                    <a:pt x="94" y="578"/>
                  </a:lnTo>
                  <a:lnTo>
                    <a:pt x="86" y="583"/>
                  </a:lnTo>
                  <a:lnTo>
                    <a:pt x="77" y="585"/>
                  </a:lnTo>
                  <a:lnTo>
                    <a:pt x="72" y="592"/>
                  </a:lnTo>
                  <a:lnTo>
                    <a:pt x="63" y="606"/>
                  </a:lnTo>
                  <a:lnTo>
                    <a:pt x="66" y="609"/>
                  </a:lnTo>
                  <a:lnTo>
                    <a:pt x="79" y="609"/>
                  </a:lnTo>
                  <a:lnTo>
                    <a:pt x="94" y="606"/>
                  </a:lnTo>
                  <a:lnTo>
                    <a:pt x="105" y="601"/>
                  </a:lnTo>
                  <a:lnTo>
                    <a:pt x="113" y="592"/>
                  </a:lnTo>
                  <a:lnTo>
                    <a:pt x="118" y="581"/>
                  </a:lnTo>
                  <a:lnTo>
                    <a:pt x="127" y="579"/>
                  </a:lnTo>
                  <a:lnTo>
                    <a:pt x="135" y="574"/>
                  </a:lnTo>
                  <a:lnTo>
                    <a:pt x="143" y="565"/>
                  </a:lnTo>
                  <a:lnTo>
                    <a:pt x="151" y="552"/>
                  </a:lnTo>
                  <a:lnTo>
                    <a:pt x="163" y="553"/>
                  </a:lnTo>
                  <a:lnTo>
                    <a:pt x="166" y="547"/>
                  </a:lnTo>
                  <a:lnTo>
                    <a:pt x="160" y="540"/>
                  </a:lnTo>
                  <a:lnTo>
                    <a:pt x="172" y="539"/>
                  </a:lnTo>
                  <a:lnTo>
                    <a:pt x="185" y="543"/>
                  </a:lnTo>
                  <a:lnTo>
                    <a:pt x="204" y="543"/>
                  </a:lnTo>
                  <a:lnTo>
                    <a:pt x="191" y="558"/>
                  </a:lnTo>
                  <a:lnTo>
                    <a:pt x="189" y="565"/>
                  </a:lnTo>
                  <a:lnTo>
                    <a:pt x="198" y="580"/>
                  </a:lnTo>
                  <a:lnTo>
                    <a:pt x="204" y="593"/>
                  </a:lnTo>
                  <a:lnTo>
                    <a:pt x="204" y="606"/>
                  </a:lnTo>
                  <a:lnTo>
                    <a:pt x="213" y="606"/>
                  </a:lnTo>
                  <a:lnTo>
                    <a:pt x="213" y="615"/>
                  </a:lnTo>
                  <a:lnTo>
                    <a:pt x="205" y="623"/>
                  </a:lnTo>
                  <a:lnTo>
                    <a:pt x="198" y="625"/>
                  </a:lnTo>
                  <a:lnTo>
                    <a:pt x="200" y="639"/>
                  </a:lnTo>
                  <a:lnTo>
                    <a:pt x="198" y="654"/>
                  </a:lnTo>
                  <a:lnTo>
                    <a:pt x="193" y="663"/>
                  </a:lnTo>
                  <a:lnTo>
                    <a:pt x="187" y="672"/>
                  </a:lnTo>
                  <a:lnTo>
                    <a:pt x="181" y="679"/>
                  </a:lnTo>
                  <a:lnTo>
                    <a:pt x="182" y="691"/>
                  </a:lnTo>
                  <a:lnTo>
                    <a:pt x="184" y="704"/>
                  </a:lnTo>
                  <a:lnTo>
                    <a:pt x="183" y="717"/>
                  </a:lnTo>
                  <a:lnTo>
                    <a:pt x="178" y="731"/>
                  </a:lnTo>
                  <a:lnTo>
                    <a:pt x="163" y="747"/>
                  </a:lnTo>
                  <a:lnTo>
                    <a:pt x="160" y="754"/>
                  </a:lnTo>
                  <a:lnTo>
                    <a:pt x="160" y="761"/>
                  </a:lnTo>
                  <a:lnTo>
                    <a:pt x="164" y="768"/>
                  </a:lnTo>
                  <a:lnTo>
                    <a:pt x="153" y="787"/>
                  </a:lnTo>
                  <a:lnTo>
                    <a:pt x="150" y="798"/>
                  </a:lnTo>
                  <a:lnTo>
                    <a:pt x="146" y="806"/>
                  </a:lnTo>
                  <a:lnTo>
                    <a:pt x="140" y="814"/>
                  </a:lnTo>
                  <a:lnTo>
                    <a:pt x="138" y="822"/>
                  </a:lnTo>
                  <a:lnTo>
                    <a:pt x="141" y="828"/>
                  </a:lnTo>
                  <a:lnTo>
                    <a:pt x="148" y="834"/>
                  </a:lnTo>
                  <a:lnTo>
                    <a:pt x="150" y="839"/>
                  </a:lnTo>
                  <a:lnTo>
                    <a:pt x="152" y="851"/>
                  </a:lnTo>
                  <a:lnTo>
                    <a:pt x="155" y="854"/>
                  </a:lnTo>
                  <a:lnTo>
                    <a:pt x="164" y="852"/>
                  </a:lnTo>
                  <a:lnTo>
                    <a:pt x="170" y="852"/>
                  </a:lnTo>
                  <a:lnTo>
                    <a:pt x="166" y="871"/>
                  </a:lnTo>
                  <a:lnTo>
                    <a:pt x="155" y="874"/>
                  </a:lnTo>
                  <a:lnTo>
                    <a:pt x="145" y="879"/>
                  </a:lnTo>
                  <a:lnTo>
                    <a:pt x="138" y="887"/>
                  </a:lnTo>
                  <a:lnTo>
                    <a:pt x="138" y="893"/>
                  </a:lnTo>
                  <a:lnTo>
                    <a:pt x="140" y="897"/>
                  </a:lnTo>
                  <a:lnTo>
                    <a:pt x="145" y="905"/>
                  </a:lnTo>
                  <a:lnTo>
                    <a:pt x="150" y="907"/>
                  </a:lnTo>
                  <a:lnTo>
                    <a:pt x="154" y="907"/>
                  </a:lnTo>
                  <a:lnTo>
                    <a:pt x="158" y="905"/>
                  </a:lnTo>
                  <a:lnTo>
                    <a:pt x="159" y="897"/>
                  </a:lnTo>
                  <a:lnTo>
                    <a:pt x="164" y="896"/>
                  </a:lnTo>
                  <a:lnTo>
                    <a:pt x="169" y="898"/>
                  </a:lnTo>
                  <a:lnTo>
                    <a:pt x="173" y="908"/>
                  </a:lnTo>
                  <a:lnTo>
                    <a:pt x="188" y="904"/>
                  </a:lnTo>
                  <a:lnTo>
                    <a:pt x="192" y="908"/>
                  </a:lnTo>
                  <a:lnTo>
                    <a:pt x="202" y="904"/>
                  </a:lnTo>
                  <a:lnTo>
                    <a:pt x="208" y="904"/>
                  </a:lnTo>
                  <a:lnTo>
                    <a:pt x="185" y="917"/>
                  </a:lnTo>
                  <a:lnTo>
                    <a:pt x="183" y="922"/>
                  </a:lnTo>
                  <a:lnTo>
                    <a:pt x="183" y="926"/>
                  </a:lnTo>
                  <a:lnTo>
                    <a:pt x="191" y="952"/>
                  </a:lnTo>
                  <a:lnTo>
                    <a:pt x="195" y="953"/>
                  </a:lnTo>
                  <a:lnTo>
                    <a:pt x="201" y="943"/>
                  </a:lnTo>
                  <a:lnTo>
                    <a:pt x="203" y="949"/>
                  </a:lnTo>
                  <a:lnTo>
                    <a:pt x="202" y="975"/>
                  </a:lnTo>
                  <a:lnTo>
                    <a:pt x="200" y="988"/>
                  </a:lnTo>
                  <a:lnTo>
                    <a:pt x="220" y="989"/>
                  </a:lnTo>
                  <a:lnTo>
                    <a:pt x="227" y="997"/>
                  </a:lnTo>
                  <a:lnTo>
                    <a:pt x="259" y="991"/>
                  </a:lnTo>
                  <a:lnTo>
                    <a:pt x="280" y="984"/>
                  </a:lnTo>
                  <a:lnTo>
                    <a:pt x="305" y="969"/>
                  </a:lnTo>
                  <a:lnTo>
                    <a:pt x="323" y="991"/>
                  </a:lnTo>
                  <a:lnTo>
                    <a:pt x="317" y="1013"/>
                  </a:lnTo>
                  <a:lnTo>
                    <a:pt x="322" y="1023"/>
                  </a:lnTo>
                  <a:lnTo>
                    <a:pt x="324" y="1035"/>
                  </a:lnTo>
                  <a:lnTo>
                    <a:pt x="321" y="1048"/>
                  </a:lnTo>
                  <a:lnTo>
                    <a:pt x="323" y="1055"/>
                  </a:lnTo>
                  <a:lnTo>
                    <a:pt x="332" y="1058"/>
                  </a:lnTo>
                  <a:lnTo>
                    <a:pt x="336" y="1064"/>
                  </a:lnTo>
                  <a:lnTo>
                    <a:pt x="340" y="1083"/>
                  </a:lnTo>
                  <a:lnTo>
                    <a:pt x="333" y="1122"/>
                  </a:lnTo>
                  <a:lnTo>
                    <a:pt x="343" y="1136"/>
                  </a:lnTo>
                  <a:lnTo>
                    <a:pt x="341" y="1164"/>
                  </a:lnTo>
                  <a:lnTo>
                    <a:pt x="366" y="1160"/>
                  </a:lnTo>
                  <a:lnTo>
                    <a:pt x="373" y="1136"/>
                  </a:lnTo>
                  <a:lnTo>
                    <a:pt x="413" y="1129"/>
                  </a:lnTo>
                  <a:lnTo>
                    <a:pt x="430" y="1133"/>
                  </a:lnTo>
                  <a:lnTo>
                    <a:pt x="458" y="1159"/>
                  </a:lnTo>
                  <a:lnTo>
                    <a:pt x="476" y="1172"/>
                  </a:lnTo>
                  <a:lnTo>
                    <a:pt x="498" y="1174"/>
                  </a:lnTo>
                  <a:lnTo>
                    <a:pt x="505" y="1192"/>
                  </a:lnTo>
                  <a:lnTo>
                    <a:pt x="498" y="1196"/>
                  </a:lnTo>
                  <a:lnTo>
                    <a:pt x="500" y="1226"/>
                  </a:lnTo>
                  <a:lnTo>
                    <a:pt x="522" y="1222"/>
                  </a:lnTo>
                  <a:lnTo>
                    <a:pt x="536" y="1226"/>
                  </a:lnTo>
                  <a:lnTo>
                    <a:pt x="533" y="1239"/>
                  </a:lnTo>
                  <a:lnTo>
                    <a:pt x="541" y="1244"/>
                  </a:lnTo>
                  <a:lnTo>
                    <a:pt x="549" y="1237"/>
                  </a:lnTo>
                  <a:lnTo>
                    <a:pt x="559" y="1245"/>
                  </a:lnTo>
                  <a:lnTo>
                    <a:pt x="575" y="1225"/>
                  </a:lnTo>
                  <a:lnTo>
                    <a:pt x="582" y="1197"/>
                  </a:lnTo>
                  <a:lnTo>
                    <a:pt x="591" y="1184"/>
                  </a:lnTo>
                  <a:lnTo>
                    <a:pt x="605" y="1190"/>
                  </a:lnTo>
                  <a:lnTo>
                    <a:pt x="613" y="1158"/>
                  </a:lnTo>
                  <a:lnTo>
                    <a:pt x="638" y="1152"/>
                  </a:lnTo>
                  <a:lnTo>
                    <a:pt x="643" y="1141"/>
                  </a:lnTo>
                  <a:lnTo>
                    <a:pt x="657" y="1138"/>
                  </a:lnTo>
                  <a:lnTo>
                    <a:pt x="657" y="1124"/>
                  </a:lnTo>
                  <a:lnTo>
                    <a:pt x="675" y="1115"/>
                  </a:lnTo>
                  <a:lnTo>
                    <a:pt x="683" y="1094"/>
                  </a:lnTo>
                  <a:lnTo>
                    <a:pt x="720" y="1038"/>
                  </a:lnTo>
                  <a:lnTo>
                    <a:pt x="734" y="1028"/>
                  </a:lnTo>
                  <a:lnTo>
                    <a:pt x="740" y="1012"/>
                  </a:lnTo>
                  <a:lnTo>
                    <a:pt x="738" y="986"/>
                  </a:lnTo>
                  <a:lnTo>
                    <a:pt x="739" y="973"/>
                  </a:lnTo>
                  <a:lnTo>
                    <a:pt x="754" y="966"/>
                  </a:lnTo>
                  <a:lnTo>
                    <a:pt x="759" y="950"/>
                  </a:lnTo>
                  <a:lnTo>
                    <a:pt x="750" y="928"/>
                  </a:lnTo>
                  <a:lnTo>
                    <a:pt x="752" y="911"/>
                  </a:lnTo>
                  <a:lnTo>
                    <a:pt x="763" y="895"/>
                  </a:lnTo>
                  <a:lnTo>
                    <a:pt x="763" y="849"/>
                  </a:lnTo>
                  <a:lnTo>
                    <a:pt x="766" y="826"/>
                  </a:lnTo>
                  <a:lnTo>
                    <a:pt x="755" y="794"/>
                  </a:lnTo>
                  <a:lnTo>
                    <a:pt x="755" y="768"/>
                  </a:lnTo>
                  <a:lnTo>
                    <a:pt x="771" y="750"/>
                  </a:lnTo>
                  <a:lnTo>
                    <a:pt x="777" y="729"/>
                  </a:lnTo>
                  <a:lnTo>
                    <a:pt x="784" y="728"/>
                  </a:lnTo>
                  <a:lnTo>
                    <a:pt x="799" y="736"/>
                  </a:lnTo>
                  <a:lnTo>
                    <a:pt x="809" y="730"/>
                  </a:lnTo>
                  <a:lnTo>
                    <a:pt x="831" y="740"/>
                  </a:lnTo>
                  <a:lnTo>
                    <a:pt x="834" y="754"/>
                  </a:lnTo>
                  <a:lnTo>
                    <a:pt x="867" y="744"/>
                  </a:lnTo>
                  <a:lnTo>
                    <a:pt x="869" y="734"/>
                  </a:lnTo>
                  <a:lnTo>
                    <a:pt x="882" y="718"/>
                  </a:lnTo>
                  <a:lnTo>
                    <a:pt x="883" y="674"/>
                  </a:lnTo>
                  <a:lnTo>
                    <a:pt x="913" y="678"/>
                  </a:lnTo>
                  <a:lnTo>
                    <a:pt x="916" y="654"/>
                  </a:lnTo>
                  <a:lnTo>
                    <a:pt x="927" y="631"/>
                  </a:lnTo>
                  <a:lnTo>
                    <a:pt x="936" y="589"/>
                  </a:lnTo>
                  <a:lnTo>
                    <a:pt x="958" y="562"/>
                  </a:lnTo>
                  <a:lnTo>
                    <a:pt x="973" y="529"/>
                  </a:lnTo>
                  <a:lnTo>
                    <a:pt x="990" y="491"/>
                  </a:lnTo>
                  <a:lnTo>
                    <a:pt x="1002" y="484"/>
                  </a:lnTo>
                  <a:lnTo>
                    <a:pt x="1016" y="450"/>
                  </a:lnTo>
                  <a:lnTo>
                    <a:pt x="1018" y="427"/>
                  </a:lnTo>
                  <a:lnTo>
                    <a:pt x="1020" y="402"/>
                  </a:lnTo>
                  <a:lnTo>
                    <a:pt x="1034" y="389"/>
                  </a:lnTo>
                  <a:lnTo>
                    <a:pt x="1059" y="377"/>
                  </a:lnTo>
                  <a:lnTo>
                    <a:pt x="1074" y="358"/>
                  </a:lnTo>
                  <a:lnTo>
                    <a:pt x="1063" y="333"/>
                  </a:lnTo>
                  <a:lnTo>
                    <a:pt x="1045" y="333"/>
                  </a:lnTo>
                  <a:lnTo>
                    <a:pt x="1037" y="356"/>
                  </a:lnTo>
                  <a:lnTo>
                    <a:pt x="1021" y="361"/>
                  </a:lnTo>
                  <a:lnTo>
                    <a:pt x="1019" y="344"/>
                  </a:lnTo>
                  <a:lnTo>
                    <a:pt x="998" y="344"/>
                  </a:lnTo>
                  <a:lnTo>
                    <a:pt x="996" y="302"/>
                  </a:lnTo>
                  <a:lnTo>
                    <a:pt x="979" y="300"/>
                  </a:lnTo>
                  <a:lnTo>
                    <a:pt x="957" y="279"/>
                  </a:lnTo>
                  <a:lnTo>
                    <a:pt x="970" y="259"/>
                  </a:lnTo>
                  <a:lnTo>
                    <a:pt x="952" y="245"/>
                  </a:lnTo>
                  <a:lnTo>
                    <a:pt x="941" y="183"/>
                  </a:lnTo>
                  <a:lnTo>
                    <a:pt x="925" y="158"/>
                  </a:lnTo>
                  <a:lnTo>
                    <a:pt x="897" y="158"/>
                  </a:lnTo>
                  <a:lnTo>
                    <a:pt x="862" y="179"/>
                  </a:lnTo>
                  <a:lnTo>
                    <a:pt x="867" y="208"/>
                  </a:lnTo>
                  <a:lnTo>
                    <a:pt x="861" y="240"/>
                  </a:lnTo>
                  <a:lnTo>
                    <a:pt x="848" y="267"/>
                  </a:lnTo>
                  <a:lnTo>
                    <a:pt x="830" y="285"/>
                  </a:lnTo>
                  <a:lnTo>
                    <a:pt x="815" y="274"/>
                  </a:lnTo>
                  <a:lnTo>
                    <a:pt x="764" y="264"/>
                  </a:lnTo>
                  <a:lnTo>
                    <a:pt x="758" y="283"/>
                  </a:lnTo>
                  <a:lnTo>
                    <a:pt x="775" y="300"/>
                  </a:lnTo>
                  <a:lnTo>
                    <a:pt x="778" y="322"/>
                  </a:lnTo>
                  <a:lnTo>
                    <a:pt x="791" y="313"/>
                  </a:lnTo>
                  <a:lnTo>
                    <a:pt x="813" y="305"/>
                  </a:lnTo>
                  <a:lnTo>
                    <a:pt x="824" y="311"/>
                  </a:lnTo>
                  <a:lnTo>
                    <a:pt x="816" y="325"/>
                  </a:lnTo>
                  <a:lnTo>
                    <a:pt x="788" y="349"/>
                  </a:lnTo>
                  <a:lnTo>
                    <a:pt x="767" y="354"/>
                  </a:lnTo>
                  <a:lnTo>
                    <a:pt x="740" y="354"/>
                  </a:lnTo>
                  <a:lnTo>
                    <a:pt x="714" y="370"/>
                  </a:lnTo>
                  <a:lnTo>
                    <a:pt x="684" y="379"/>
                  </a:lnTo>
                  <a:lnTo>
                    <a:pt x="657" y="398"/>
                  </a:lnTo>
                  <a:lnTo>
                    <a:pt x="648" y="428"/>
                  </a:lnTo>
                  <a:lnTo>
                    <a:pt x="642" y="454"/>
                  </a:lnTo>
                  <a:lnTo>
                    <a:pt x="627" y="465"/>
                  </a:lnTo>
                  <a:lnTo>
                    <a:pt x="604" y="461"/>
                  </a:lnTo>
                  <a:lnTo>
                    <a:pt x="592" y="451"/>
                  </a:lnTo>
                  <a:lnTo>
                    <a:pt x="610" y="397"/>
                  </a:lnTo>
                  <a:lnTo>
                    <a:pt x="622" y="361"/>
                  </a:lnTo>
                  <a:lnTo>
                    <a:pt x="609" y="350"/>
                  </a:lnTo>
                  <a:lnTo>
                    <a:pt x="589" y="345"/>
                  </a:lnTo>
                  <a:lnTo>
                    <a:pt x="555" y="397"/>
                  </a:lnTo>
                  <a:lnTo>
                    <a:pt x="535" y="418"/>
                  </a:lnTo>
                  <a:lnTo>
                    <a:pt x="536" y="429"/>
                  </a:lnTo>
                  <a:lnTo>
                    <a:pt x="517" y="458"/>
                  </a:lnTo>
                  <a:lnTo>
                    <a:pt x="480" y="464"/>
                  </a:lnTo>
                  <a:lnTo>
                    <a:pt x="458" y="490"/>
                  </a:lnTo>
                  <a:lnTo>
                    <a:pt x="459" y="504"/>
                  </a:lnTo>
                  <a:lnTo>
                    <a:pt x="437" y="512"/>
                  </a:lnTo>
                  <a:lnTo>
                    <a:pt x="444" y="478"/>
                  </a:lnTo>
                  <a:lnTo>
                    <a:pt x="426" y="475"/>
                  </a:lnTo>
                  <a:lnTo>
                    <a:pt x="399" y="515"/>
                  </a:lnTo>
                  <a:lnTo>
                    <a:pt x="382" y="511"/>
                  </a:lnTo>
                  <a:lnTo>
                    <a:pt x="371" y="518"/>
                  </a:lnTo>
                  <a:lnTo>
                    <a:pt x="343" y="513"/>
                  </a:lnTo>
                  <a:lnTo>
                    <a:pt x="345" y="496"/>
                  </a:lnTo>
                  <a:lnTo>
                    <a:pt x="363" y="470"/>
                  </a:lnTo>
                  <a:lnTo>
                    <a:pt x="388" y="455"/>
                  </a:lnTo>
                  <a:lnTo>
                    <a:pt x="407" y="432"/>
                  </a:lnTo>
                  <a:lnTo>
                    <a:pt x="421" y="407"/>
                  </a:lnTo>
                  <a:lnTo>
                    <a:pt x="439" y="385"/>
                  </a:lnTo>
                  <a:lnTo>
                    <a:pt x="454" y="372"/>
                  </a:lnTo>
                  <a:lnTo>
                    <a:pt x="448" y="361"/>
                  </a:lnTo>
                  <a:lnTo>
                    <a:pt x="417" y="358"/>
                  </a:lnTo>
                  <a:lnTo>
                    <a:pt x="404" y="342"/>
                  </a:lnTo>
                  <a:lnTo>
                    <a:pt x="403" y="308"/>
                  </a:lnTo>
                  <a:lnTo>
                    <a:pt x="425" y="275"/>
                  </a:lnTo>
                  <a:lnTo>
                    <a:pt x="451" y="236"/>
                  </a:lnTo>
                  <a:lnTo>
                    <a:pt x="457" y="192"/>
                  </a:lnTo>
                  <a:lnTo>
                    <a:pt x="469" y="174"/>
                  </a:lnTo>
                  <a:lnTo>
                    <a:pt x="496" y="127"/>
                  </a:lnTo>
                  <a:lnTo>
                    <a:pt x="496" y="79"/>
                  </a:lnTo>
                  <a:lnTo>
                    <a:pt x="480" y="64"/>
                  </a:lnTo>
                  <a:lnTo>
                    <a:pt x="459" y="53"/>
                  </a:lnTo>
                  <a:lnTo>
                    <a:pt x="439" y="87"/>
                  </a:lnTo>
                  <a:lnTo>
                    <a:pt x="406" y="79"/>
                  </a:lnTo>
                  <a:lnTo>
                    <a:pt x="395" y="48"/>
                  </a:lnTo>
                  <a:lnTo>
                    <a:pt x="373" y="53"/>
                  </a:lnTo>
                  <a:lnTo>
                    <a:pt x="349" y="43"/>
                  </a:lnTo>
                  <a:lnTo>
                    <a:pt x="341" y="1"/>
                  </a:lnTo>
                  <a:lnTo>
                    <a:pt x="291" y="0"/>
                  </a:lnTo>
                  <a:close/>
                  <a:moveTo>
                    <a:pt x="165" y="560"/>
                  </a:moveTo>
                  <a:lnTo>
                    <a:pt x="159" y="561"/>
                  </a:lnTo>
                  <a:lnTo>
                    <a:pt x="148" y="566"/>
                  </a:lnTo>
                  <a:lnTo>
                    <a:pt x="147" y="575"/>
                  </a:lnTo>
                  <a:lnTo>
                    <a:pt x="148" y="583"/>
                  </a:lnTo>
                  <a:lnTo>
                    <a:pt x="145" y="590"/>
                  </a:lnTo>
                  <a:lnTo>
                    <a:pt x="141" y="590"/>
                  </a:lnTo>
                  <a:lnTo>
                    <a:pt x="134" y="588"/>
                  </a:lnTo>
                  <a:lnTo>
                    <a:pt x="127" y="590"/>
                  </a:lnTo>
                  <a:lnTo>
                    <a:pt x="120" y="597"/>
                  </a:lnTo>
                  <a:lnTo>
                    <a:pt x="114" y="605"/>
                  </a:lnTo>
                  <a:lnTo>
                    <a:pt x="105" y="610"/>
                  </a:lnTo>
                  <a:lnTo>
                    <a:pt x="99" y="614"/>
                  </a:lnTo>
                  <a:lnTo>
                    <a:pt x="90" y="617"/>
                  </a:lnTo>
                  <a:lnTo>
                    <a:pt x="85" y="621"/>
                  </a:lnTo>
                  <a:lnTo>
                    <a:pt x="79" y="625"/>
                  </a:lnTo>
                  <a:lnTo>
                    <a:pt x="71" y="624"/>
                  </a:lnTo>
                  <a:lnTo>
                    <a:pt x="63" y="622"/>
                  </a:lnTo>
                  <a:lnTo>
                    <a:pt x="55" y="633"/>
                  </a:lnTo>
                  <a:lnTo>
                    <a:pt x="48" y="647"/>
                  </a:lnTo>
                  <a:lnTo>
                    <a:pt x="52" y="645"/>
                  </a:lnTo>
                  <a:lnTo>
                    <a:pt x="57" y="638"/>
                  </a:lnTo>
                  <a:lnTo>
                    <a:pt x="63" y="640"/>
                  </a:lnTo>
                  <a:lnTo>
                    <a:pt x="65" y="646"/>
                  </a:lnTo>
                  <a:lnTo>
                    <a:pt x="70" y="652"/>
                  </a:lnTo>
                  <a:lnTo>
                    <a:pt x="77" y="661"/>
                  </a:lnTo>
                  <a:lnTo>
                    <a:pt x="81" y="668"/>
                  </a:lnTo>
                  <a:lnTo>
                    <a:pt x="79" y="675"/>
                  </a:lnTo>
                  <a:lnTo>
                    <a:pt x="74" y="683"/>
                  </a:lnTo>
                  <a:lnTo>
                    <a:pt x="71" y="686"/>
                  </a:lnTo>
                  <a:lnTo>
                    <a:pt x="76" y="690"/>
                  </a:lnTo>
                  <a:lnTo>
                    <a:pt x="82" y="685"/>
                  </a:lnTo>
                  <a:lnTo>
                    <a:pt x="85" y="690"/>
                  </a:lnTo>
                  <a:lnTo>
                    <a:pt x="90" y="692"/>
                  </a:lnTo>
                  <a:lnTo>
                    <a:pt x="96" y="690"/>
                  </a:lnTo>
                  <a:lnTo>
                    <a:pt x="102" y="683"/>
                  </a:lnTo>
                  <a:lnTo>
                    <a:pt x="108" y="675"/>
                  </a:lnTo>
                  <a:lnTo>
                    <a:pt x="110" y="666"/>
                  </a:lnTo>
                  <a:lnTo>
                    <a:pt x="115" y="660"/>
                  </a:lnTo>
                  <a:lnTo>
                    <a:pt x="125" y="654"/>
                  </a:lnTo>
                  <a:lnTo>
                    <a:pt x="132" y="658"/>
                  </a:lnTo>
                  <a:lnTo>
                    <a:pt x="141" y="664"/>
                  </a:lnTo>
                  <a:lnTo>
                    <a:pt x="146" y="668"/>
                  </a:lnTo>
                  <a:lnTo>
                    <a:pt x="145" y="676"/>
                  </a:lnTo>
                  <a:lnTo>
                    <a:pt x="152" y="678"/>
                  </a:lnTo>
                  <a:lnTo>
                    <a:pt x="158" y="669"/>
                  </a:lnTo>
                  <a:lnTo>
                    <a:pt x="164" y="665"/>
                  </a:lnTo>
                  <a:lnTo>
                    <a:pt x="167" y="665"/>
                  </a:lnTo>
                  <a:lnTo>
                    <a:pt x="176" y="664"/>
                  </a:lnTo>
                  <a:lnTo>
                    <a:pt x="187" y="663"/>
                  </a:lnTo>
                  <a:lnTo>
                    <a:pt x="190" y="653"/>
                  </a:lnTo>
                  <a:lnTo>
                    <a:pt x="191" y="638"/>
                  </a:lnTo>
                  <a:lnTo>
                    <a:pt x="191" y="626"/>
                  </a:lnTo>
                  <a:lnTo>
                    <a:pt x="193" y="617"/>
                  </a:lnTo>
                  <a:lnTo>
                    <a:pt x="197" y="607"/>
                  </a:lnTo>
                  <a:lnTo>
                    <a:pt x="195" y="599"/>
                  </a:lnTo>
                  <a:lnTo>
                    <a:pt x="189" y="592"/>
                  </a:lnTo>
                  <a:lnTo>
                    <a:pt x="184" y="586"/>
                  </a:lnTo>
                  <a:lnTo>
                    <a:pt x="178" y="582"/>
                  </a:lnTo>
                  <a:lnTo>
                    <a:pt x="176" y="572"/>
                  </a:lnTo>
                  <a:lnTo>
                    <a:pt x="176" y="561"/>
                  </a:lnTo>
                  <a:lnTo>
                    <a:pt x="165" y="560"/>
                  </a:lnTo>
                  <a:close/>
                  <a:moveTo>
                    <a:pt x="168" y="670"/>
                  </a:moveTo>
                  <a:lnTo>
                    <a:pt x="167" y="678"/>
                  </a:lnTo>
                  <a:lnTo>
                    <a:pt x="166" y="686"/>
                  </a:lnTo>
                  <a:lnTo>
                    <a:pt x="169" y="685"/>
                  </a:lnTo>
                  <a:lnTo>
                    <a:pt x="173" y="679"/>
                  </a:lnTo>
                  <a:lnTo>
                    <a:pt x="173" y="673"/>
                  </a:lnTo>
                  <a:lnTo>
                    <a:pt x="168" y="670"/>
                  </a:lnTo>
                  <a:close/>
                  <a:moveTo>
                    <a:pt x="162" y="672"/>
                  </a:moveTo>
                  <a:lnTo>
                    <a:pt x="157" y="682"/>
                  </a:lnTo>
                  <a:lnTo>
                    <a:pt x="163" y="683"/>
                  </a:lnTo>
                  <a:lnTo>
                    <a:pt x="162" y="672"/>
                  </a:lnTo>
                  <a:close/>
                  <a:moveTo>
                    <a:pt x="136" y="675"/>
                  </a:moveTo>
                  <a:lnTo>
                    <a:pt x="133" y="678"/>
                  </a:lnTo>
                  <a:lnTo>
                    <a:pt x="127" y="693"/>
                  </a:lnTo>
                  <a:lnTo>
                    <a:pt x="123" y="697"/>
                  </a:lnTo>
                  <a:lnTo>
                    <a:pt x="116" y="698"/>
                  </a:lnTo>
                  <a:lnTo>
                    <a:pt x="99" y="695"/>
                  </a:lnTo>
                  <a:lnTo>
                    <a:pt x="95" y="697"/>
                  </a:lnTo>
                  <a:lnTo>
                    <a:pt x="91" y="700"/>
                  </a:lnTo>
                  <a:lnTo>
                    <a:pt x="87" y="708"/>
                  </a:lnTo>
                  <a:lnTo>
                    <a:pt x="87" y="713"/>
                  </a:lnTo>
                  <a:lnTo>
                    <a:pt x="89" y="718"/>
                  </a:lnTo>
                  <a:lnTo>
                    <a:pt x="95" y="719"/>
                  </a:lnTo>
                  <a:lnTo>
                    <a:pt x="107" y="718"/>
                  </a:lnTo>
                  <a:lnTo>
                    <a:pt x="108" y="723"/>
                  </a:lnTo>
                  <a:lnTo>
                    <a:pt x="107" y="727"/>
                  </a:lnTo>
                  <a:lnTo>
                    <a:pt x="98" y="728"/>
                  </a:lnTo>
                  <a:lnTo>
                    <a:pt x="95" y="729"/>
                  </a:lnTo>
                  <a:lnTo>
                    <a:pt x="94" y="735"/>
                  </a:lnTo>
                  <a:lnTo>
                    <a:pt x="95" y="743"/>
                  </a:lnTo>
                  <a:lnTo>
                    <a:pt x="96" y="747"/>
                  </a:lnTo>
                  <a:lnTo>
                    <a:pt x="98" y="748"/>
                  </a:lnTo>
                  <a:lnTo>
                    <a:pt x="104" y="751"/>
                  </a:lnTo>
                  <a:lnTo>
                    <a:pt x="104" y="762"/>
                  </a:lnTo>
                  <a:lnTo>
                    <a:pt x="105" y="767"/>
                  </a:lnTo>
                  <a:lnTo>
                    <a:pt x="116" y="767"/>
                  </a:lnTo>
                  <a:lnTo>
                    <a:pt x="119" y="761"/>
                  </a:lnTo>
                  <a:lnTo>
                    <a:pt x="122" y="755"/>
                  </a:lnTo>
                  <a:lnTo>
                    <a:pt x="126" y="752"/>
                  </a:lnTo>
                  <a:lnTo>
                    <a:pt x="133" y="750"/>
                  </a:lnTo>
                  <a:lnTo>
                    <a:pt x="138" y="747"/>
                  </a:lnTo>
                  <a:lnTo>
                    <a:pt x="138" y="743"/>
                  </a:lnTo>
                  <a:lnTo>
                    <a:pt x="141" y="736"/>
                  </a:lnTo>
                  <a:lnTo>
                    <a:pt x="143" y="725"/>
                  </a:lnTo>
                  <a:lnTo>
                    <a:pt x="149" y="726"/>
                  </a:lnTo>
                  <a:lnTo>
                    <a:pt x="150" y="733"/>
                  </a:lnTo>
                  <a:lnTo>
                    <a:pt x="155" y="733"/>
                  </a:lnTo>
                  <a:lnTo>
                    <a:pt x="159" y="729"/>
                  </a:lnTo>
                  <a:lnTo>
                    <a:pt x="163" y="721"/>
                  </a:lnTo>
                  <a:lnTo>
                    <a:pt x="163" y="707"/>
                  </a:lnTo>
                  <a:lnTo>
                    <a:pt x="163" y="697"/>
                  </a:lnTo>
                  <a:lnTo>
                    <a:pt x="157" y="690"/>
                  </a:lnTo>
                  <a:lnTo>
                    <a:pt x="148" y="697"/>
                  </a:lnTo>
                  <a:lnTo>
                    <a:pt x="142" y="693"/>
                  </a:lnTo>
                  <a:lnTo>
                    <a:pt x="146" y="687"/>
                  </a:lnTo>
                  <a:lnTo>
                    <a:pt x="148" y="681"/>
                  </a:lnTo>
                  <a:lnTo>
                    <a:pt x="141" y="676"/>
                  </a:lnTo>
                  <a:lnTo>
                    <a:pt x="136" y="675"/>
                  </a:lnTo>
                  <a:close/>
                  <a:moveTo>
                    <a:pt x="126" y="785"/>
                  </a:moveTo>
                  <a:lnTo>
                    <a:pt x="113" y="787"/>
                  </a:lnTo>
                  <a:lnTo>
                    <a:pt x="102" y="802"/>
                  </a:lnTo>
                  <a:lnTo>
                    <a:pt x="112" y="809"/>
                  </a:lnTo>
                  <a:lnTo>
                    <a:pt x="134" y="798"/>
                  </a:lnTo>
                  <a:lnTo>
                    <a:pt x="139" y="786"/>
                  </a:lnTo>
                  <a:lnTo>
                    <a:pt x="126" y="785"/>
                  </a:lnTo>
                  <a:close/>
                  <a:moveTo>
                    <a:pt x="107" y="847"/>
                  </a:moveTo>
                  <a:lnTo>
                    <a:pt x="98" y="876"/>
                  </a:lnTo>
                  <a:lnTo>
                    <a:pt x="104" y="879"/>
                  </a:lnTo>
                  <a:lnTo>
                    <a:pt x="117" y="861"/>
                  </a:lnTo>
                  <a:lnTo>
                    <a:pt x="107" y="847"/>
                  </a:lnTo>
                  <a:close/>
                  <a:moveTo>
                    <a:pt x="131" y="869"/>
                  </a:moveTo>
                  <a:lnTo>
                    <a:pt x="126" y="872"/>
                  </a:lnTo>
                  <a:lnTo>
                    <a:pt x="120" y="876"/>
                  </a:lnTo>
                  <a:lnTo>
                    <a:pt x="119" y="887"/>
                  </a:lnTo>
                  <a:lnTo>
                    <a:pt x="113" y="886"/>
                  </a:lnTo>
                  <a:lnTo>
                    <a:pt x="113" y="892"/>
                  </a:lnTo>
                  <a:lnTo>
                    <a:pt x="115" y="894"/>
                  </a:lnTo>
                  <a:lnTo>
                    <a:pt x="114" y="900"/>
                  </a:lnTo>
                  <a:lnTo>
                    <a:pt x="106" y="899"/>
                  </a:lnTo>
                  <a:lnTo>
                    <a:pt x="107" y="904"/>
                  </a:lnTo>
                  <a:lnTo>
                    <a:pt x="122" y="916"/>
                  </a:lnTo>
                  <a:lnTo>
                    <a:pt x="125" y="914"/>
                  </a:lnTo>
                  <a:lnTo>
                    <a:pt x="127" y="908"/>
                  </a:lnTo>
                  <a:lnTo>
                    <a:pt x="127" y="897"/>
                  </a:lnTo>
                  <a:lnTo>
                    <a:pt x="131" y="886"/>
                  </a:lnTo>
                  <a:lnTo>
                    <a:pt x="135" y="879"/>
                  </a:lnTo>
                  <a:lnTo>
                    <a:pt x="131" y="869"/>
                  </a:lnTo>
                  <a:close/>
                </a:path>
              </a:pathLst>
            </a:custGeom>
            <a:solidFill>
              <a:srgbClr val="75C3BF"/>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79" name="Group 78" descr="A map of Sweden and its six larger health care regions.">
            <a:extLst>
              <a:ext uri="{FF2B5EF4-FFF2-40B4-BE49-F238E27FC236}">
                <a16:creationId xmlns:a16="http://schemas.microsoft.com/office/drawing/2014/main" id="{28027D35-FF03-4FDE-99C2-AF73AA4D0D22}"/>
              </a:ext>
            </a:extLst>
          </p:cNvPr>
          <p:cNvGrpSpPr/>
          <p:nvPr/>
        </p:nvGrpSpPr>
        <p:grpSpPr>
          <a:xfrm>
            <a:off x="5085129" y="72568"/>
            <a:ext cx="2016740" cy="2934915"/>
            <a:chOff x="4547926" y="1008833"/>
            <a:chExt cx="2016740" cy="2934915"/>
          </a:xfrm>
          <a:solidFill>
            <a:schemeClr val="accent2">
              <a:lumMod val="75000"/>
            </a:schemeClr>
          </a:solidFill>
        </p:grpSpPr>
        <p:sp>
          <p:nvSpPr>
            <p:cNvPr id="23" name="Freeform 21">
              <a:extLst>
                <a:ext uri="{FF2B5EF4-FFF2-40B4-BE49-F238E27FC236}">
                  <a16:creationId xmlns:a16="http://schemas.microsoft.com/office/drawing/2014/main" id="{C9199285-D0C2-4F0B-8027-3D31CA8448C7}"/>
                </a:ext>
              </a:extLst>
            </p:cNvPr>
            <p:cNvSpPr>
              <a:spLocks/>
            </p:cNvSpPr>
            <p:nvPr/>
          </p:nvSpPr>
          <p:spPr bwMode="auto">
            <a:xfrm>
              <a:off x="5040459" y="2993143"/>
              <a:ext cx="794534" cy="729675"/>
            </a:xfrm>
            <a:custGeom>
              <a:avLst/>
              <a:gdLst>
                <a:gd name="T0" fmla="*/ 762 w 1176"/>
                <a:gd name="T1" fmla="*/ 73 h 1087"/>
                <a:gd name="T2" fmla="*/ 540 w 1176"/>
                <a:gd name="T3" fmla="*/ 34 h 1087"/>
                <a:gd name="T4" fmla="*/ 476 w 1176"/>
                <a:gd name="T5" fmla="*/ 78 h 1087"/>
                <a:gd name="T6" fmla="*/ 483 w 1176"/>
                <a:gd name="T7" fmla="*/ 180 h 1087"/>
                <a:gd name="T8" fmla="*/ 404 w 1176"/>
                <a:gd name="T9" fmla="*/ 198 h 1087"/>
                <a:gd name="T10" fmla="*/ 351 w 1176"/>
                <a:gd name="T11" fmla="*/ 192 h 1087"/>
                <a:gd name="T12" fmla="*/ 294 w 1176"/>
                <a:gd name="T13" fmla="*/ 199 h 1087"/>
                <a:gd name="T14" fmla="*/ 323 w 1176"/>
                <a:gd name="T15" fmla="*/ 271 h 1087"/>
                <a:gd name="T16" fmla="*/ 322 w 1176"/>
                <a:gd name="T17" fmla="*/ 339 h 1087"/>
                <a:gd name="T18" fmla="*/ 361 w 1176"/>
                <a:gd name="T19" fmla="*/ 342 h 1087"/>
                <a:gd name="T20" fmla="*/ 484 w 1176"/>
                <a:gd name="T21" fmla="*/ 490 h 1087"/>
                <a:gd name="T22" fmla="*/ 501 w 1176"/>
                <a:gd name="T23" fmla="*/ 636 h 1087"/>
                <a:gd name="T24" fmla="*/ 433 w 1176"/>
                <a:gd name="T25" fmla="*/ 728 h 1087"/>
                <a:gd name="T26" fmla="*/ 394 w 1176"/>
                <a:gd name="T27" fmla="*/ 758 h 1087"/>
                <a:gd name="T28" fmla="*/ 318 w 1176"/>
                <a:gd name="T29" fmla="*/ 762 h 1087"/>
                <a:gd name="T30" fmla="*/ 129 w 1176"/>
                <a:gd name="T31" fmla="*/ 823 h 1087"/>
                <a:gd name="T32" fmla="*/ 81 w 1176"/>
                <a:gd name="T33" fmla="*/ 827 h 1087"/>
                <a:gd name="T34" fmla="*/ 5 w 1176"/>
                <a:gd name="T35" fmla="*/ 827 h 1087"/>
                <a:gd name="T36" fmla="*/ 15 w 1176"/>
                <a:gd name="T37" fmla="*/ 905 h 1087"/>
                <a:gd name="T38" fmla="*/ 6 w 1176"/>
                <a:gd name="T39" fmla="*/ 935 h 1087"/>
                <a:gd name="T40" fmla="*/ 44 w 1176"/>
                <a:gd name="T41" fmla="*/ 988 h 1087"/>
                <a:gd name="T42" fmla="*/ 132 w 1176"/>
                <a:gd name="T43" fmla="*/ 999 h 1087"/>
                <a:gd name="T44" fmla="*/ 187 w 1176"/>
                <a:gd name="T45" fmla="*/ 973 h 1087"/>
                <a:gd name="T46" fmla="*/ 334 w 1176"/>
                <a:gd name="T47" fmla="*/ 1021 h 1087"/>
                <a:gd name="T48" fmla="*/ 393 w 1176"/>
                <a:gd name="T49" fmla="*/ 1030 h 1087"/>
                <a:gd name="T50" fmla="*/ 544 w 1176"/>
                <a:gd name="T51" fmla="*/ 1052 h 1087"/>
                <a:gd name="T52" fmla="*/ 591 w 1176"/>
                <a:gd name="T53" fmla="*/ 1066 h 1087"/>
                <a:gd name="T54" fmla="*/ 638 w 1176"/>
                <a:gd name="T55" fmla="*/ 1068 h 1087"/>
                <a:gd name="T56" fmla="*/ 688 w 1176"/>
                <a:gd name="T57" fmla="*/ 1076 h 1087"/>
                <a:gd name="T58" fmla="*/ 741 w 1176"/>
                <a:gd name="T59" fmla="*/ 1058 h 1087"/>
                <a:gd name="T60" fmla="*/ 772 w 1176"/>
                <a:gd name="T61" fmla="*/ 1026 h 1087"/>
                <a:gd name="T62" fmla="*/ 709 w 1176"/>
                <a:gd name="T63" fmla="*/ 979 h 1087"/>
                <a:gd name="T64" fmla="*/ 735 w 1176"/>
                <a:gd name="T65" fmla="*/ 951 h 1087"/>
                <a:gd name="T66" fmla="*/ 701 w 1176"/>
                <a:gd name="T67" fmla="*/ 895 h 1087"/>
                <a:gd name="T68" fmla="*/ 723 w 1176"/>
                <a:gd name="T69" fmla="*/ 870 h 1087"/>
                <a:gd name="T70" fmla="*/ 783 w 1176"/>
                <a:gd name="T71" fmla="*/ 920 h 1087"/>
                <a:gd name="T72" fmla="*/ 797 w 1176"/>
                <a:gd name="T73" fmla="*/ 873 h 1087"/>
                <a:gd name="T74" fmla="*/ 838 w 1176"/>
                <a:gd name="T75" fmla="*/ 844 h 1087"/>
                <a:gd name="T76" fmla="*/ 854 w 1176"/>
                <a:gd name="T77" fmla="*/ 791 h 1087"/>
                <a:gd name="T78" fmla="*/ 901 w 1176"/>
                <a:gd name="T79" fmla="*/ 730 h 1087"/>
                <a:gd name="T80" fmla="*/ 861 w 1176"/>
                <a:gd name="T81" fmla="*/ 713 h 1087"/>
                <a:gd name="T82" fmla="*/ 931 w 1176"/>
                <a:gd name="T83" fmla="*/ 680 h 1087"/>
                <a:gd name="T84" fmla="*/ 928 w 1176"/>
                <a:gd name="T85" fmla="*/ 653 h 1087"/>
                <a:gd name="T86" fmla="*/ 985 w 1176"/>
                <a:gd name="T87" fmla="*/ 629 h 1087"/>
                <a:gd name="T88" fmla="*/ 954 w 1176"/>
                <a:gd name="T89" fmla="*/ 582 h 1087"/>
                <a:gd name="T90" fmla="*/ 981 w 1176"/>
                <a:gd name="T91" fmla="*/ 563 h 1087"/>
                <a:gd name="T92" fmla="*/ 1010 w 1176"/>
                <a:gd name="T93" fmla="*/ 482 h 1087"/>
                <a:gd name="T94" fmla="*/ 1094 w 1176"/>
                <a:gd name="T95" fmla="*/ 445 h 1087"/>
                <a:gd name="T96" fmla="*/ 1137 w 1176"/>
                <a:gd name="T97" fmla="*/ 434 h 1087"/>
                <a:gd name="T98" fmla="*/ 1167 w 1176"/>
                <a:gd name="T99" fmla="*/ 377 h 1087"/>
                <a:gd name="T100" fmla="*/ 1147 w 1176"/>
                <a:gd name="T101" fmla="*/ 247 h 1087"/>
                <a:gd name="T102" fmla="*/ 1087 w 1176"/>
                <a:gd name="T103" fmla="*/ 132 h 1087"/>
                <a:gd name="T104" fmla="*/ 1044 w 1176"/>
                <a:gd name="T105" fmla="*/ 118 h 1087"/>
                <a:gd name="T106" fmla="*/ 999 w 1176"/>
                <a:gd name="T107" fmla="*/ 95 h 1087"/>
                <a:gd name="T108" fmla="*/ 944 w 1176"/>
                <a:gd name="T109" fmla="*/ 48 h 1087"/>
                <a:gd name="T110" fmla="*/ 931 w 1176"/>
                <a:gd name="T111"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6" h="1087">
                  <a:moveTo>
                    <a:pt x="931" y="0"/>
                  </a:moveTo>
                  <a:lnTo>
                    <a:pt x="762" y="73"/>
                  </a:lnTo>
                  <a:lnTo>
                    <a:pt x="647" y="55"/>
                  </a:lnTo>
                  <a:lnTo>
                    <a:pt x="540" y="34"/>
                  </a:lnTo>
                  <a:lnTo>
                    <a:pt x="509" y="1"/>
                  </a:lnTo>
                  <a:lnTo>
                    <a:pt x="476" y="78"/>
                  </a:lnTo>
                  <a:lnTo>
                    <a:pt x="472" y="120"/>
                  </a:lnTo>
                  <a:lnTo>
                    <a:pt x="483" y="180"/>
                  </a:lnTo>
                  <a:lnTo>
                    <a:pt x="421" y="208"/>
                  </a:lnTo>
                  <a:lnTo>
                    <a:pt x="404" y="198"/>
                  </a:lnTo>
                  <a:lnTo>
                    <a:pt x="390" y="212"/>
                  </a:lnTo>
                  <a:lnTo>
                    <a:pt x="351" y="192"/>
                  </a:lnTo>
                  <a:lnTo>
                    <a:pt x="322" y="216"/>
                  </a:lnTo>
                  <a:lnTo>
                    <a:pt x="294" y="199"/>
                  </a:lnTo>
                  <a:lnTo>
                    <a:pt x="273" y="207"/>
                  </a:lnTo>
                  <a:lnTo>
                    <a:pt x="323" y="271"/>
                  </a:lnTo>
                  <a:lnTo>
                    <a:pt x="319" y="298"/>
                  </a:lnTo>
                  <a:lnTo>
                    <a:pt x="322" y="339"/>
                  </a:lnTo>
                  <a:lnTo>
                    <a:pt x="340" y="331"/>
                  </a:lnTo>
                  <a:lnTo>
                    <a:pt x="361" y="342"/>
                  </a:lnTo>
                  <a:lnTo>
                    <a:pt x="359" y="378"/>
                  </a:lnTo>
                  <a:lnTo>
                    <a:pt x="484" y="490"/>
                  </a:lnTo>
                  <a:lnTo>
                    <a:pt x="594" y="622"/>
                  </a:lnTo>
                  <a:lnTo>
                    <a:pt x="501" y="636"/>
                  </a:lnTo>
                  <a:lnTo>
                    <a:pt x="452" y="701"/>
                  </a:lnTo>
                  <a:lnTo>
                    <a:pt x="433" y="728"/>
                  </a:lnTo>
                  <a:lnTo>
                    <a:pt x="426" y="767"/>
                  </a:lnTo>
                  <a:lnTo>
                    <a:pt x="394" y="758"/>
                  </a:lnTo>
                  <a:lnTo>
                    <a:pt x="362" y="772"/>
                  </a:lnTo>
                  <a:lnTo>
                    <a:pt x="318" y="762"/>
                  </a:lnTo>
                  <a:lnTo>
                    <a:pt x="219" y="810"/>
                  </a:lnTo>
                  <a:lnTo>
                    <a:pt x="129" y="823"/>
                  </a:lnTo>
                  <a:lnTo>
                    <a:pt x="97" y="845"/>
                  </a:lnTo>
                  <a:lnTo>
                    <a:pt x="81" y="827"/>
                  </a:lnTo>
                  <a:lnTo>
                    <a:pt x="38" y="821"/>
                  </a:lnTo>
                  <a:lnTo>
                    <a:pt x="5" y="827"/>
                  </a:lnTo>
                  <a:lnTo>
                    <a:pt x="6" y="862"/>
                  </a:lnTo>
                  <a:lnTo>
                    <a:pt x="15" y="905"/>
                  </a:lnTo>
                  <a:lnTo>
                    <a:pt x="0" y="905"/>
                  </a:lnTo>
                  <a:lnTo>
                    <a:pt x="6" y="935"/>
                  </a:lnTo>
                  <a:lnTo>
                    <a:pt x="23" y="940"/>
                  </a:lnTo>
                  <a:lnTo>
                    <a:pt x="44" y="988"/>
                  </a:lnTo>
                  <a:lnTo>
                    <a:pt x="101" y="1022"/>
                  </a:lnTo>
                  <a:lnTo>
                    <a:pt x="132" y="999"/>
                  </a:lnTo>
                  <a:lnTo>
                    <a:pt x="145" y="1010"/>
                  </a:lnTo>
                  <a:lnTo>
                    <a:pt x="187" y="973"/>
                  </a:lnTo>
                  <a:lnTo>
                    <a:pt x="226" y="970"/>
                  </a:lnTo>
                  <a:lnTo>
                    <a:pt x="334" y="1021"/>
                  </a:lnTo>
                  <a:lnTo>
                    <a:pt x="344" y="1033"/>
                  </a:lnTo>
                  <a:lnTo>
                    <a:pt x="393" y="1030"/>
                  </a:lnTo>
                  <a:lnTo>
                    <a:pt x="467" y="1033"/>
                  </a:lnTo>
                  <a:lnTo>
                    <a:pt x="544" y="1052"/>
                  </a:lnTo>
                  <a:lnTo>
                    <a:pt x="574" y="1070"/>
                  </a:lnTo>
                  <a:lnTo>
                    <a:pt x="591" y="1066"/>
                  </a:lnTo>
                  <a:lnTo>
                    <a:pt x="625" y="1076"/>
                  </a:lnTo>
                  <a:lnTo>
                    <a:pt x="638" y="1068"/>
                  </a:lnTo>
                  <a:lnTo>
                    <a:pt x="664" y="1080"/>
                  </a:lnTo>
                  <a:lnTo>
                    <a:pt x="688" y="1076"/>
                  </a:lnTo>
                  <a:lnTo>
                    <a:pt x="729" y="1087"/>
                  </a:lnTo>
                  <a:lnTo>
                    <a:pt x="741" y="1058"/>
                  </a:lnTo>
                  <a:lnTo>
                    <a:pt x="765" y="1052"/>
                  </a:lnTo>
                  <a:lnTo>
                    <a:pt x="772" y="1026"/>
                  </a:lnTo>
                  <a:lnTo>
                    <a:pt x="731" y="1014"/>
                  </a:lnTo>
                  <a:lnTo>
                    <a:pt x="709" y="979"/>
                  </a:lnTo>
                  <a:lnTo>
                    <a:pt x="714" y="957"/>
                  </a:lnTo>
                  <a:lnTo>
                    <a:pt x="735" y="951"/>
                  </a:lnTo>
                  <a:lnTo>
                    <a:pt x="729" y="905"/>
                  </a:lnTo>
                  <a:lnTo>
                    <a:pt x="701" y="895"/>
                  </a:lnTo>
                  <a:lnTo>
                    <a:pt x="700" y="879"/>
                  </a:lnTo>
                  <a:lnTo>
                    <a:pt x="723" y="870"/>
                  </a:lnTo>
                  <a:lnTo>
                    <a:pt x="744" y="911"/>
                  </a:lnTo>
                  <a:lnTo>
                    <a:pt x="783" y="920"/>
                  </a:lnTo>
                  <a:lnTo>
                    <a:pt x="777" y="891"/>
                  </a:lnTo>
                  <a:lnTo>
                    <a:pt x="797" y="873"/>
                  </a:lnTo>
                  <a:lnTo>
                    <a:pt x="823" y="888"/>
                  </a:lnTo>
                  <a:lnTo>
                    <a:pt x="838" y="844"/>
                  </a:lnTo>
                  <a:lnTo>
                    <a:pt x="879" y="811"/>
                  </a:lnTo>
                  <a:lnTo>
                    <a:pt x="854" y="791"/>
                  </a:lnTo>
                  <a:lnTo>
                    <a:pt x="873" y="774"/>
                  </a:lnTo>
                  <a:lnTo>
                    <a:pt x="901" y="730"/>
                  </a:lnTo>
                  <a:lnTo>
                    <a:pt x="865" y="733"/>
                  </a:lnTo>
                  <a:lnTo>
                    <a:pt x="861" y="713"/>
                  </a:lnTo>
                  <a:lnTo>
                    <a:pt x="894" y="720"/>
                  </a:lnTo>
                  <a:lnTo>
                    <a:pt x="931" y="680"/>
                  </a:lnTo>
                  <a:lnTo>
                    <a:pt x="915" y="665"/>
                  </a:lnTo>
                  <a:lnTo>
                    <a:pt x="928" y="653"/>
                  </a:lnTo>
                  <a:lnTo>
                    <a:pt x="958" y="675"/>
                  </a:lnTo>
                  <a:lnTo>
                    <a:pt x="985" y="629"/>
                  </a:lnTo>
                  <a:lnTo>
                    <a:pt x="997" y="588"/>
                  </a:lnTo>
                  <a:lnTo>
                    <a:pt x="954" y="582"/>
                  </a:lnTo>
                  <a:lnTo>
                    <a:pt x="959" y="565"/>
                  </a:lnTo>
                  <a:lnTo>
                    <a:pt x="981" y="563"/>
                  </a:lnTo>
                  <a:lnTo>
                    <a:pt x="984" y="536"/>
                  </a:lnTo>
                  <a:lnTo>
                    <a:pt x="1010" y="482"/>
                  </a:lnTo>
                  <a:lnTo>
                    <a:pt x="1040" y="483"/>
                  </a:lnTo>
                  <a:lnTo>
                    <a:pt x="1094" y="445"/>
                  </a:lnTo>
                  <a:lnTo>
                    <a:pt x="1117" y="459"/>
                  </a:lnTo>
                  <a:lnTo>
                    <a:pt x="1137" y="434"/>
                  </a:lnTo>
                  <a:lnTo>
                    <a:pt x="1138" y="385"/>
                  </a:lnTo>
                  <a:lnTo>
                    <a:pt x="1167" y="377"/>
                  </a:lnTo>
                  <a:lnTo>
                    <a:pt x="1176" y="296"/>
                  </a:lnTo>
                  <a:lnTo>
                    <a:pt x="1147" y="247"/>
                  </a:lnTo>
                  <a:lnTo>
                    <a:pt x="1147" y="223"/>
                  </a:lnTo>
                  <a:lnTo>
                    <a:pt x="1087" y="132"/>
                  </a:lnTo>
                  <a:lnTo>
                    <a:pt x="1069" y="113"/>
                  </a:lnTo>
                  <a:lnTo>
                    <a:pt x="1044" y="118"/>
                  </a:lnTo>
                  <a:lnTo>
                    <a:pt x="1030" y="102"/>
                  </a:lnTo>
                  <a:lnTo>
                    <a:pt x="999" y="95"/>
                  </a:lnTo>
                  <a:lnTo>
                    <a:pt x="962" y="91"/>
                  </a:lnTo>
                  <a:lnTo>
                    <a:pt x="944" y="48"/>
                  </a:lnTo>
                  <a:lnTo>
                    <a:pt x="955" y="23"/>
                  </a:lnTo>
                  <a:lnTo>
                    <a:pt x="931"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22">
              <a:extLst>
                <a:ext uri="{FF2B5EF4-FFF2-40B4-BE49-F238E27FC236}">
                  <a16:creationId xmlns:a16="http://schemas.microsoft.com/office/drawing/2014/main" id="{C0AF2DB8-9B2C-4EB3-A9E2-A8CEE7000A97}"/>
                </a:ext>
              </a:extLst>
            </p:cNvPr>
            <p:cNvSpPr>
              <a:spLocks/>
            </p:cNvSpPr>
            <p:nvPr/>
          </p:nvSpPr>
          <p:spPr bwMode="auto">
            <a:xfrm>
              <a:off x="4983705" y="2087130"/>
              <a:ext cx="1218151" cy="1114780"/>
            </a:xfrm>
            <a:custGeom>
              <a:avLst/>
              <a:gdLst>
                <a:gd name="T0" fmla="*/ 180 w 1804"/>
                <a:gd name="T1" fmla="*/ 116 h 1659"/>
                <a:gd name="T2" fmla="*/ 82 w 1804"/>
                <a:gd name="T3" fmla="*/ 307 h 1659"/>
                <a:gd name="T4" fmla="*/ 43 w 1804"/>
                <a:gd name="T5" fmla="*/ 600 h 1659"/>
                <a:gd name="T6" fmla="*/ 70 w 1804"/>
                <a:gd name="T7" fmla="*/ 769 h 1659"/>
                <a:gd name="T8" fmla="*/ 111 w 1804"/>
                <a:gd name="T9" fmla="*/ 811 h 1659"/>
                <a:gd name="T10" fmla="*/ 150 w 1804"/>
                <a:gd name="T11" fmla="*/ 858 h 1659"/>
                <a:gd name="T12" fmla="*/ 218 w 1804"/>
                <a:gd name="T13" fmla="*/ 943 h 1659"/>
                <a:gd name="T14" fmla="*/ 243 w 1804"/>
                <a:gd name="T15" fmla="*/ 1004 h 1659"/>
                <a:gd name="T16" fmla="*/ 265 w 1804"/>
                <a:gd name="T17" fmla="*/ 1031 h 1659"/>
                <a:gd name="T18" fmla="*/ 319 w 1804"/>
                <a:gd name="T19" fmla="*/ 1101 h 1659"/>
                <a:gd name="T20" fmla="*/ 347 w 1804"/>
                <a:gd name="T21" fmla="*/ 1082 h 1659"/>
                <a:gd name="T22" fmla="*/ 418 w 1804"/>
                <a:gd name="T23" fmla="*/ 1205 h 1659"/>
                <a:gd name="T24" fmla="*/ 625 w 1804"/>
                <a:gd name="T25" fmla="*/ 1382 h 1659"/>
                <a:gd name="T26" fmla="*/ 1016 w 1804"/>
                <a:gd name="T27" fmla="*/ 1348 h 1659"/>
                <a:gd name="T28" fmla="*/ 1047 w 1804"/>
                <a:gd name="T29" fmla="*/ 1439 h 1659"/>
                <a:gd name="T30" fmla="*/ 1129 w 1804"/>
                <a:gd name="T31" fmla="*/ 1466 h 1659"/>
                <a:gd name="T32" fmla="*/ 1232 w 1804"/>
                <a:gd name="T33" fmla="*/ 1571 h 1659"/>
                <a:gd name="T34" fmla="*/ 1289 w 1804"/>
                <a:gd name="T35" fmla="*/ 1650 h 1659"/>
                <a:gd name="T36" fmla="*/ 1306 w 1804"/>
                <a:gd name="T37" fmla="*/ 1586 h 1659"/>
                <a:gd name="T38" fmla="*/ 1382 w 1804"/>
                <a:gd name="T39" fmla="*/ 1643 h 1659"/>
                <a:gd name="T40" fmla="*/ 1419 w 1804"/>
                <a:gd name="T41" fmla="*/ 1549 h 1659"/>
                <a:gd name="T42" fmla="*/ 1472 w 1804"/>
                <a:gd name="T43" fmla="*/ 1525 h 1659"/>
                <a:gd name="T44" fmla="*/ 1543 w 1804"/>
                <a:gd name="T45" fmla="*/ 1503 h 1659"/>
                <a:gd name="T46" fmla="*/ 1605 w 1804"/>
                <a:gd name="T47" fmla="*/ 1427 h 1659"/>
                <a:gd name="T48" fmla="*/ 1658 w 1804"/>
                <a:gd name="T49" fmla="*/ 1282 h 1659"/>
                <a:gd name="T50" fmla="*/ 1725 w 1804"/>
                <a:gd name="T51" fmla="*/ 1142 h 1659"/>
                <a:gd name="T52" fmla="*/ 1802 w 1804"/>
                <a:gd name="T53" fmla="*/ 1025 h 1659"/>
                <a:gd name="T54" fmla="*/ 1745 w 1804"/>
                <a:gd name="T55" fmla="*/ 957 h 1659"/>
                <a:gd name="T56" fmla="*/ 1710 w 1804"/>
                <a:gd name="T57" fmla="*/ 907 h 1659"/>
                <a:gd name="T58" fmla="*/ 1647 w 1804"/>
                <a:gd name="T59" fmla="*/ 824 h 1659"/>
                <a:gd name="T60" fmla="*/ 1695 w 1804"/>
                <a:gd name="T61" fmla="*/ 757 h 1659"/>
                <a:gd name="T62" fmla="*/ 1704 w 1804"/>
                <a:gd name="T63" fmla="*/ 650 h 1659"/>
                <a:gd name="T64" fmla="*/ 1346 w 1804"/>
                <a:gd name="T65" fmla="*/ 525 h 1659"/>
                <a:gd name="T66" fmla="*/ 1241 w 1804"/>
                <a:gd name="T67" fmla="*/ 674 h 1659"/>
                <a:gd name="T68" fmla="*/ 1199 w 1804"/>
                <a:gd name="T69" fmla="*/ 625 h 1659"/>
                <a:gd name="T70" fmla="*/ 1146 w 1804"/>
                <a:gd name="T71" fmla="*/ 582 h 1659"/>
                <a:gd name="T72" fmla="*/ 1098 w 1804"/>
                <a:gd name="T73" fmla="*/ 546 h 1659"/>
                <a:gd name="T74" fmla="*/ 1072 w 1804"/>
                <a:gd name="T75" fmla="*/ 512 h 1659"/>
                <a:gd name="T76" fmla="*/ 1013 w 1804"/>
                <a:gd name="T77" fmla="*/ 489 h 1659"/>
                <a:gd name="T78" fmla="*/ 943 w 1804"/>
                <a:gd name="T79" fmla="*/ 457 h 1659"/>
                <a:gd name="T80" fmla="*/ 836 w 1804"/>
                <a:gd name="T81" fmla="*/ 403 h 1659"/>
                <a:gd name="T82" fmla="*/ 543 w 1804"/>
                <a:gd name="T83" fmla="*/ 172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4" h="1659">
                  <a:moveTo>
                    <a:pt x="281" y="0"/>
                  </a:moveTo>
                  <a:lnTo>
                    <a:pt x="285" y="36"/>
                  </a:lnTo>
                  <a:lnTo>
                    <a:pt x="180" y="116"/>
                  </a:lnTo>
                  <a:lnTo>
                    <a:pt x="167" y="118"/>
                  </a:lnTo>
                  <a:lnTo>
                    <a:pt x="62" y="122"/>
                  </a:lnTo>
                  <a:lnTo>
                    <a:pt x="82" y="307"/>
                  </a:lnTo>
                  <a:lnTo>
                    <a:pt x="59" y="377"/>
                  </a:lnTo>
                  <a:lnTo>
                    <a:pt x="46" y="517"/>
                  </a:lnTo>
                  <a:lnTo>
                    <a:pt x="43" y="600"/>
                  </a:lnTo>
                  <a:lnTo>
                    <a:pt x="11" y="631"/>
                  </a:lnTo>
                  <a:lnTo>
                    <a:pt x="0" y="706"/>
                  </a:lnTo>
                  <a:lnTo>
                    <a:pt x="70" y="769"/>
                  </a:lnTo>
                  <a:lnTo>
                    <a:pt x="83" y="774"/>
                  </a:lnTo>
                  <a:lnTo>
                    <a:pt x="94" y="790"/>
                  </a:lnTo>
                  <a:lnTo>
                    <a:pt x="111" y="811"/>
                  </a:lnTo>
                  <a:lnTo>
                    <a:pt x="110" y="832"/>
                  </a:lnTo>
                  <a:lnTo>
                    <a:pt x="129" y="857"/>
                  </a:lnTo>
                  <a:lnTo>
                    <a:pt x="150" y="858"/>
                  </a:lnTo>
                  <a:lnTo>
                    <a:pt x="169" y="886"/>
                  </a:lnTo>
                  <a:lnTo>
                    <a:pt x="172" y="921"/>
                  </a:lnTo>
                  <a:lnTo>
                    <a:pt x="218" y="943"/>
                  </a:lnTo>
                  <a:lnTo>
                    <a:pt x="243" y="981"/>
                  </a:lnTo>
                  <a:lnTo>
                    <a:pt x="225" y="993"/>
                  </a:lnTo>
                  <a:lnTo>
                    <a:pt x="243" y="1004"/>
                  </a:lnTo>
                  <a:lnTo>
                    <a:pt x="250" y="1021"/>
                  </a:lnTo>
                  <a:lnTo>
                    <a:pt x="265" y="1016"/>
                  </a:lnTo>
                  <a:lnTo>
                    <a:pt x="265" y="1031"/>
                  </a:lnTo>
                  <a:lnTo>
                    <a:pt x="295" y="1057"/>
                  </a:lnTo>
                  <a:lnTo>
                    <a:pt x="302" y="1100"/>
                  </a:lnTo>
                  <a:lnTo>
                    <a:pt x="319" y="1101"/>
                  </a:lnTo>
                  <a:lnTo>
                    <a:pt x="316" y="1057"/>
                  </a:lnTo>
                  <a:lnTo>
                    <a:pt x="335" y="1046"/>
                  </a:lnTo>
                  <a:lnTo>
                    <a:pt x="347" y="1082"/>
                  </a:lnTo>
                  <a:lnTo>
                    <a:pt x="349" y="1118"/>
                  </a:lnTo>
                  <a:lnTo>
                    <a:pt x="417" y="1163"/>
                  </a:lnTo>
                  <a:lnTo>
                    <a:pt x="418" y="1205"/>
                  </a:lnTo>
                  <a:lnTo>
                    <a:pt x="461" y="1200"/>
                  </a:lnTo>
                  <a:lnTo>
                    <a:pt x="594" y="1349"/>
                  </a:lnTo>
                  <a:lnTo>
                    <a:pt x="625" y="1382"/>
                  </a:lnTo>
                  <a:lnTo>
                    <a:pt x="732" y="1403"/>
                  </a:lnTo>
                  <a:lnTo>
                    <a:pt x="847" y="1421"/>
                  </a:lnTo>
                  <a:lnTo>
                    <a:pt x="1016" y="1348"/>
                  </a:lnTo>
                  <a:lnTo>
                    <a:pt x="1040" y="1371"/>
                  </a:lnTo>
                  <a:lnTo>
                    <a:pt x="1029" y="1396"/>
                  </a:lnTo>
                  <a:lnTo>
                    <a:pt x="1047" y="1439"/>
                  </a:lnTo>
                  <a:lnTo>
                    <a:pt x="1084" y="1443"/>
                  </a:lnTo>
                  <a:lnTo>
                    <a:pt x="1115" y="1450"/>
                  </a:lnTo>
                  <a:lnTo>
                    <a:pt x="1129" y="1466"/>
                  </a:lnTo>
                  <a:lnTo>
                    <a:pt x="1154" y="1461"/>
                  </a:lnTo>
                  <a:lnTo>
                    <a:pt x="1172" y="1480"/>
                  </a:lnTo>
                  <a:lnTo>
                    <a:pt x="1232" y="1571"/>
                  </a:lnTo>
                  <a:lnTo>
                    <a:pt x="1232" y="1595"/>
                  </a:lnTo>
                  <a:lnTo>
                    <a:pt x="1261" y="1644"/>
                  </a:lnTo>
                  <a:lnTo>
                    <a:pt x="1289" y="1650"/>
                  </a:lnTo>
                  <a:lnTo>
                    <a:pt x="1312" y="1639"/>
                  </a:lnTo>
                  <a:lnTo>
                    <a:pt x="1294" y="1603"/>
                  </a:lnTo>
                  <a:lnTo>
                    <a:pt x="1306" y="1586"/>
                  </a:lnTo>
                  <a:lnTo>
                    <a:pt x="1337" y="1614"/>
                  </a:lnTo>
                  <a:lnTo>
                    <a:pt x="1362" y="1659"/>
                  </a:lnTo>
                  <a:lnTo>
                    <a:pt x="1382" y="1643"/>
                  </a:lnTo>
                  <a:lnTo>
                    <a:pt x="1373" y="1613"/>
                  </a:lnTo>
                  <a:lnTo>
                    <a:pt x="1380" y="1600"/>
                  </a:lnTo>
                  <a:lnTo>
                    <a:pt x="1419" y="1549"/>
                  </a:lnTo>
                  <a:lnTo>
                    <a:pt x="1441" y="1550"/>
                  </a:lnTo>
                  <a:lnTo>
                    <a:pt x="1444" y="1521"/>
                  </a:lnTo>
                  <a:lnTo>
                    <a:pt x="1472" y="1525"/>
                  </a:lnTo>
                  <a:lnTo>
                    <a:pt x="1514" y="1522"/>
                  </a:lnTo>
                  <a:lnTo>
                    <a:pt x="1520" y="1504"/>
                  </a:lnTo>
                  <a:lnTo>
                    <a:pt x="1543" y="1503"/>
                  </a:lnTo>
                  <a:lnTo>
                    <a:pt x="1547" y="1461"/>
                  </a:lnTo>
                  <a:lnTo>
                    <a:pt x="1568" y="1434"/>
                  </a:lnTo>
                  <a:lnTo>
                    <a:pt x="1605" y="1427"/>
                  </a:lnTo>
                  <a:lnTo>
                    <a:pt x="1622" y="1393"/>
                  </a:lnTo>
                  <a:lnTo>
                    <a:pt x="1639" y="1346"/>
                  </a:lnTo>
                  <a:lnTo>
                    <a:pt x="1658" y="1282"/>
                  </a:lnTo>
                  <a:lnTo>
                    <a:pt x="1664" y="1225"/>
                  </a:lnTo>
                  <a:lnTo>
                    <a:pt x="1693" y="1187"/>
                  </a:lnTo>
                  <a:lnTo>
                    <a:pt x="1725" y="1142"/>
                  </a:lnTo>
                  <a:lnTo>
                    <a:pt x="1775" y="1100"/>
                  </a:lnTo>
                  <a:lnTo>
                    <a:pt x="1804" y="1046"/>
                  </a:lnTo>
                  <a:lnTo>
                    <a:pt x="1802" y="1025"/>
                  </a:lnTo>
                  <a:lnTo>
                    <a:pt x="1782" y="1028"/>
                  </a:lnTo>
                  <a:lnTo>
                    <a:pt x="1768" y="982"/>
                  </a:lnTo>
                  <a:lnTo>
                    <a:pt x="1745" y="957"/>
                  </a:lnTo>
                  <a:lnTo>
                    <a:pt x="1716" y="953"/>
                  </a:lnTo>
                  <a:lnTo>
                    <a:pt x="1698" y="924"/>
                  </a:lnTo>
                  <a:lnTo>
                    <a:pt x="1710" y="907"/>
                  </a:lnTo>
                  <a:lnTo>
                    <a:pt x="1708" y="859"/>
                  </a:lnTo>
                  <a:lnTo>
                    <a:pt x="1662" y="856"/>
                  </a:lnTo>
                  <a:lnTo>
                    <a:pt x="1647" y="824"/>
                  </a:lnTo>
                  <a:lnTo>
                    <a:pt x="1675" y="828"/>
                  </a:lnTo>
                  <a:lnTo>
                    <a:pt x="1705" y="786"/>
                  </a:lnTo>
                  <a:lnTo>
                    <a:pt x="1695" y="757"/>
                  </a:lnTo>
                  <a:lnTo>
                    <a:pt x="1724" y="744"/>
                  </a:lnTo>
                  <a:lnTo>
                    <a:pt x="1754" y="676"/>
                  </a:lnTo>
                  <a:lnTo>
                    <a:pt x="1704" y="650"/>
                  </a:lnTo>
                  <a:lnTo>
                    <a:pt x="1698" y="628"/>
                  </a:lnTo>
                  <a:lnTo>
                    <a:pt x="1565" y="614"/>
                  </a:lnTo>
                  <a:lnTo>
                    <a:pt x="1346" y="525"/>
                  </a:lnTo>
                  <a:lnTo>
                    <a:pt x="1297" y="633"/>
                  </a:lnTo>
                  <a:lnTo>
                    <a:pt x="1285" y="647"/>
                  </a:lnTo>
                  <a:lnTo>
                    <a:pt x="1241" y="674"/>
                  </a:lnTo>
                  <a:lnTo>
                    <a:pt x="1221" y="652"/>
                  </a:lnTo>
                  <a:lnTo>
                    <a:pt x="1200" y="639"/>
                  </a:lnTo>
                  <a:lnTo>
                    <a:pt x="1199" y="625"/>
                  </a:lnTo>
                  <a:lnTo>
                    <a:pt x="1207" y="613"/>
                  </a:lnTo>
                  <a:lnTo>
                    <a:pt x="1157" y="578"/>
                  </a:lnTo>
                  <a:lnTo>
                    <a:pt x="1146" y="582"/>
                  </a:lnTo>
                  <a:lnTo>
                    <a:pt x="1144" y="568"/>
                  </a:lnTo>
                  <a:lnTo>
                    <a:pt x="1121" y="559"/>
                  </a:lnTo>
                  <a:lnTo>
                    <a:pt x="1098" y="546"/>
                  </a:lnTo>
                  <a:lnTo>
                    <a:pt x="1089" y="533"/>
                  </a:lnTo>
                  <a:lnTo>
                    <a:pt x="1076" y="526"/>
                  </a:lnTo>
                  <a:lnTo>
                    <a:pt x="1072" y="512"/>
                  </a:lnTo>
                  <a:lnTo>
                    <a:pt x="1059" y="507"/>
                  </a:lnTo>
                  <a:lnTo>
                    <a:pt x="1030" y="507"/>
                  </a:lnTo>
                  <a:lnTo>
                    <a:pt x="1013" y="489"/>
                  </a:lnTo>
                  <a:lnTo>
                    <a:pt x="992" y="477"/>
                  </a:lnTo>
                  <a:lnTo>
                    <a:pt x="959" y="469"/>
                  </a:lnTo>
                  <a:lnTo>
                    <a:pt x="943" y="457"/>
                  </a:lnTo>
                  <a:lnTo>
                    <a:pt x="931" y="432"/>
                  </a:lnTo>
                  <a:lnTo>
                    <a:pt x="904" y="424"/>
                  </a:lnTo>
                  <a:lnTo>
                    <a:pt x="836" y="403"/>
                  </a:lnTo>
                  <a:lnTo>
                    <a:pt x="804" y="390"/>
                  </a:lnTo>
                  <a:lnTo>
                    <a:pt x="590" y="173"/>
                  </a:lnTo>
                  <a:lnTo>
                    <a:pt x="543" y="172"/>
                  </a:lnTo>
                  <a:lnTo>
                    <a:pt x="364" y="31"/>
                  </a:lnTo>
                  <a:lnTo>
                    <a:pt x="281"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23">
              <a:extLst>
                <a:ext uri="{FF2B5EF4-FFF2-40B4-BE49-F238E27FC236}">
                  <a16:creationId xmlns:a16="http://schemas.microsoft.com/office/drawing/2014/main" id="{99EC815E-2FA7-48B2-805F-8C9F6F9AF94D}"/>
                </a:ext>
              </a:extLst>
            </p:cNvPr>
            <p:cNvSpPr>
              <a:spLocks noEditPoints="1"/>
            </p:cNvSpPr>
            <p:nvPr/>
          </p:nvSpPr>
          <p:spPr bwMode="auto">
            <a:xfrm>
              <a:off x="4547926" y="2561419"/>
              <a:ext cx="893852" cy="1382329"/>
            </a:xfrm>
            <a:custGeom>
              <a:avLst/>
              <a:gdLst>
                <a:gd name="T0" fmla="*/ 469 w 1322"/>
                <a:gd name="T1" fmla="*/ 308 h 2056"/>
                <a:gd name="T2" fmla="*/ 582 w 1322"/>
                <a:gd name="T3" fmla="*/ 383 h 2056"/>
                <a:gd name="T4" fmla="*/ 534 w 1322"/>
                <a:gd name="T5" fmla="*/ 645 h 2056"/>
                <a:gd name="T6" fmla="*/ 337 w 1322"/>
                <a:gd name="T7" fmla="*/ 590 h 2056"/>
                <a:gd name="T8" fmla="*/ 119 w 1322"/>
                <a:gd name="T9" fmla="*/ 780 h 2056"/>
                <a:gd name="T10" fmla="*/ 54 w 1322"/>
                <a:gd name="T11" fmla="*/ 874 h 2056"/>
                <a:gd name="T12" fmla="*/ 52 w 1322"/>
                <a:gd name="T13" fmla="*/ 1216 h 2056"/>
                <a:gd name="T14" fmla="*/ 0 w 1322"/>
                <a:gd name="T15" fmla="*/ 1433 h 2056"/>
                <a:gd name="T16" fmla="*/ 189 w 1322"/>
                <a:gd name="T17" fmla="*/ 1668 h 2056"/>
                <a:gd name="T18" fmla="*/ 282 w 1322"/>
                <a:gd name="T19" fmla="*/ 1790 h 2056"/>
                <a:gd name="T20" fmla="*/ 340 w 1322"/>
                <a:gd name="T21" fmla="*/ 1802 h 2056"/>
                <a:gd name="T22" fmla="*/ 373 w 1322"/>
                <a:gd name="T23" fmla="*/ 1962 h 2056"/>
                <a:gd name="T24" fmla="*/ 399 w 1322"/>
                <a:gd name="T25" fmla="*/ 2001 h 2056"/>
                <a:gd name="T26" fmla="*/ 561 w 1322"/>
                <a:gd name="T27" fmla="*/ 2028 h 2056"/>
                <a:gd name="T28" fmla="*/ 643 w 1322"/>
                <a:gd name="T29" fmla="*/ 2031 h 2056"/>
                <a:gd name="T30" fmla="*/ 708 w 1322"/>
                <a:gd name="T31" fmla="*/ 1887 h 2056"/>
                <a:gd name="T32" fmla="*/ 754 w 1322"/>
                <a:gd name="T33" fmla="*/ 1883 h 2056"/>
                <a:gd name="T34" fmla="*/ 811 w 1322"/>
                <a:gd name="T35" fmla="*/ 1872 h 2056"/>
                <a:gd name="T36" fmla="*/ 897 w 1322"/>
                <a:gd name="T37" fmla="*/ 1746 h 2056"/>
                <a:gd name="T38" fmla="*/ 873 w 1322"/>
                <a:gd name="T39" fmla="*/ 1652 h 2056"/>
                <a:gd name="T40" fmla="*/ 772 w 1322"/>
                <a:gd name="T41" fmla="*/ 1630 h 2056"/>
                <a:gd name="T42" fmla="*/ 728 w 1322"/>
                <a:gd name="T43" fmla="*/ 1547 h 2056"/>
                <a:gd name="T44" fmla="*/ 733 w 1322"/>
                <a:gd name="T45" fmla="*/ 1469 h 2056"/>
                <a:gd name="T46" fmla="*/ 825 w 1322"/>
                <a:gd name="T47" fmla="*/ 1487 h 2056"/>
                <a:gd name="T48" fmla="*/ 1046 w 1322"/>
                <a:gd name="T49" fmla="*/ 1404 h 2056"/>
                <a:gd name="T50" fmla="*/ 1154 w 1322"/>
                <a:gd name="T51" fmla="*/ 1409 h 2056"/>
                <a:gd name="T52" fmla="*/ 1229 w 1322"/>
                <a:gd name="T53" fmla="*/ 1278 h 2056"/>
                <a:gd name="T54" fmla="*/ 1087 w 1322"/>
                <a:gd name="T55" fmla="*/ 1020 h 2056"/>
                <a:gd name="T56" fmla="*/ 1050 w 1322"/>
                <a:gd name="T57" fmla="*/ 981 h 2056"/>
                <a:gd name="T58" fmla="*/ 1001 w 1322"/>
                <a:gd name="T59" fmla="*/ 849 h 2056"/>
                <a:gd name="T60" fmla="*/ 1079 w 1322"/>
                <a:gd name="T61" fmla="*/ 834 h 2056"/>
                <a:gd name="T62" fmla="*/ 1149 w 1322"/>
                <a:gd name="T63" fmla="*/ 850 h 2056"/>
                <a:gd name="T64" fmla="*/ 1204 w 1322"/>
                <a:gd name="T65" fmla="*/ 720 h 2056"/>
                <a:gd name="T66" fmla="*/ 1061 w 1322"/>
                <a:gd name="T67" fmla="*/ 499 h 2056"/>
                <a:gd name="T68" fmla="*/ 990 w 1322"/>
                <a:gd name="T69" fmla="*/ 376 h 2056"/>
                <a:gd name="T70" fmla="*/ 962 w 1322"/>
                <a:gd name="T71" fmla="*/ 395 h 2056"/>
                <a:gd name="T72" fmla="*/ 908 w 1322"/>
                <a:gd name="T73" fmla="*/ 325 h 2056"/>
                <a:gd name="T74" fmla="*/ 886 w 1322"/>
                <a:gd name="T75" fmla="*/ 298 h 2056"/>
                <a:gd name="T76" fmla="*/ 861 w 1322"/>
                <a:gd name="T77" fmla="*/ 237 h 2056"/>
                <a:gd name="T78" fmla="*/ 793 w 1322"/>
                <a:gd name="T79" fmla="*/ 152 h 2056"/>
                <a:gd name="T80" fmla="*/ 754 w 1322"/>
                <a:gd name="T81" fmla="*/ 105 h 2056"/>
                <a:gd name="T82" fmla="*/ 713 w 1322"/>
                <a:gd name="T83" fmla="*/ 63 h 2056"/>
                <a:gd name="T84" fmla="*/ 577 w 1322"/>
                <a:gd name="T85" fmla="*/ 1059 h 2056"/>
                <a:gd name="T86" fmla="*/ 657 w 1322"/>
                <a:gd name="T87" fmla="*/ 1092 h 2056"/>
                <a:gd name="T88" fmla="*/ 650 w 1322"/>
                <a:gd name="T89" fmla="*/ 1122 h 2056"/>
                <a:gd name="T90" fmla="*/ 665 w 1322"/>
                <a:gd name="T91" fmla="*/ 1151 h 2056"/>
                <a:gd name="T92" fmla="*/ 656 w 1322"/>
                <a:gd name="T93" fmla="*/ 1233 h 2056"/>
                <a:gd name="T94" fmla="*/ 636 w 1322"/>
                <a:gd name="T95" fmla="*/ 1330 h 2056"/>
                <a:gd name="T96" fmla="*/ 639 w 1322"/>
                <a:gd name="T97" fmla="*/ 1241 h 2056"/>
                <a:gd name="T98" fmla="*/ 595 w 1322"/>
                <a:gd name="T99" fmla="*/ 1147 h 2056"/>
                <a:gd name="T100" fmla="*/ 570 w 1322"/>
                <a:gd name="T101" fmla="*/ 1115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2" h="2056">
                  <a:moveTo>
                    <a:pt x="643" y="0"/>
                  </a:moveTo>
                  <a:lnTo>
                    <a:pt x="613" y="39"/>
                  </a:lnTo>
                  <a:lnTo>
                    <a:pt x="469" y="308"/>
                  </a:lnTo>
                  <a:lnTo>
                    <a:pt x="531" y="355"/>
                  </a:lnTo>
                  <a:lnTo>
                    <a:pt x="572" y="369"/>
                  </a:lnTo>
                  <a:lnTo>
                    <a:pt x="582" y="383"/>
                  </a:lnTo>
                  <a:lnTo>
                    <a:pt x="583" y="419"/>
                  </a:lnTo>
                  <a:lnTo>
                    <a:pt x="588" y="538"/>
                  </a:lnTo>
                  <a:lnTo>
                    <a:pt x="534" y="645"/>
                  </a:lnTo>
                  <a:lnTo>
                    <a:pt x="470" y="622"/>
                  </a:lnTo>
                  <a:lnTo>
                    <a:pt x="363" y="597"/>
                  </a:lnTo>
                  <a:lnTo>
                    <a:pt x="337" y="590"/>
                  </a:lnTo>
                  <a:lnTo>
                    <a:pt x="257" y="614"/>
                  </a:lnTo>
                  <a:lnTo>
                    <a:pt x="201" y="657"/>
                  </a:lnTo>
                  <a:lnTo>
                    <a:pt x="119" y="780"/>
                  </a:lnTo>
                  <a:lnTo>
                    <a:pt x="101" y="801"/>
                  </a:lnTo>
                  <a:lnTo>
                    <a:pt x="93" y="833"/>
                  </a:lnTo>
                  <a:lnTo>
                    <a:pt x="54" y="874"/>
                  </a:lnTo>
                  <a:lnTo>
                    <a:pt x="68" y="940"/>
                  </a:lnTo>
                  <a:lnTo>
                    <a:pt x="0" y="1055"/>
                  </a:lnTo>
                  <a:lnTo>
                    <a:pt x="52" y="1216"/>
                  </a:lnTo>
                  <a:lnTo>
                    <a:pt x="17" y="1268"/>
                  </a:lnTo>
                  <a:lnTo>
                    <a:pt x="26" y="1357"/>
                  </a:lnTo>
                  <a:lnTo>
                    <a:pt x="0" y="1433"/>
                  </a:lnTo>
                  <a:lnTo>
                    <a:pt x="57" y="1643"/>
                  </a:lnTo>
                  <a:lnTo>
                    <a:pt x="140" y="1670"/>
                  </a:lnTo>
                  <a:lnTo>
                    <a:pt x="189" y="1668"/>
                  </a:lnTo>
                  <a:lnTo>
                    <a:pt x="226" y="1719"/>
                  </a:lnTo>
                  <a:lnTo>
                    <a:pt x="251" y="1755"/>
                  </a:lnTo>
                  <a:lnTo>
                    <a:pt x="282" y="1790"/>
                  </a:lnTo>
                  <a:lnTo>
                    <a:pt x="321" y="1771"/>
                  </a:lnTo>
                  <a:lnTo>
                    <a:pt x="327" y="1797"/>
                  </a:lnTo>
                  <a:lnTo>
                    <a:pt x="340" y="1802"/>
                  </a:lnTo>
                  <a:lnTo>
                    <a:pt x="294" y="1844"/>
                  </a:lnTo>
                  <a:lnTo>
                    <a:pt x="348" y="1909"/>
                  </a:lnTo>
                  <a:lnTo>
                    <a:pt x="373" y="1962"/>
                  </a:lnTo>
                  <a:lnTo>
                    <a:pt x="370" y="1988"/>
                  </a:lnTo>
                  <a:lnTo>
                    <a:pt x="386" y="2010"/>
                  </a:lnTo>
                  <a:lnTo>
                    <a:pt x="399" y="2001"/>
                  </a:lnTo>
                  <a:lnTo>
                    <a:pt x="475" y="2015"/>
                  </a:lnTo>
                  <a:lnTo>
                    <a:pt x="500" y="2025"/>
                  </a:lnTo>
                  <a:lnTo>
                    <a:pt x="561" y="2028"/>
                  </a:lnTo>
                  <a:lnTo>
                    <a:pt x="604" y="2040"/>
                  </a:lnTo>
                  <a:lnTo>
                    <a:pt x="619" y="2056"/>
                  </a:lnTo>
                  <a:lnTo>
                    <a:pt x="643" y="2031"/>
                  </a:lnTo>
                  <a:lnTo>
                    <a:pt x="652" y="1938"/>
                  </a:lnTo>
                  <a:lnTo>
                    <a:pt x="698" y="1869"/>
                  </a:lnTo>
                  <a:lnTo>
                    <a:pt x="708" y="1887"/>
                  </a:lnTo>
                  <a:lnTo>
                    <a:pt x="728" y="1876"/>
                  </a:lnTo>
                  <a:lnTo>
                    <a:pt x="747" y="1912"/>
                  </a:lnTo>
                  <a:lnTo>
                    <a:pt x="754" y="1883"/>
                  </a:lnTo>
                  <a:lnTo>
                    <a:pt x="794" y="1886"/>
                  </a:lnTo>
                  <a:lnTo>
                    <a:pt x="811" y="1900"/>
                  </a:lnTo>
                  <a:lnTo>
                    <a:pt x="811" y="1872"/>
                  </a:lnTo>
                  <a:lnTo>
                    <a:pt x="814" y="1841"/>
                  </a:lnTo>
                  <a:lnTo>
                    <a:pt x="807" y="1815"/>
                  </a:lnTo>
                  <a:lnTo>
                    <a:pt x="897" y="1746"/>
                  </a:lnTo>
                  <a:lnTo>
                    <a:pt x="893" y="1702"/>
                  </a:lnTo>
                  <a:lnTo>
                    <a:pt x="876" y="1690"/>
                  </a:lnTo>
                  <a:lnTo>
                    <a:pt x="873" y="1652"/>
                  </a:lnTo>
                  <a:lnTo>
                    <a:pt x="860" y="1641"/>
                  </a:lnTo>
                  <a:lnTo>
                    <a:pt x="829" y="1664"/>
                  </a:lnTo>
                  <a:lnTo>
                    <a:pt x="772" y="1630"/>
                  </a:lnTo>
                  <a:lnTo>
                    <a:pt x="751" y="1582"/>
                  </a:lnTo>
                  <a:lnTo>
                    <a:pt x="734" y="1577"/>
                  </a:lnTo>
                  <a:lnTo>
                    <a:pt x="728" y="1547"/>
                  </a:lnTo>
                  <a:lnTo>
                    <a:pt x="743" y="1547"/>
                  </a:lnTo>
                  <a:lnTo>
                    <a:pt x="734" y="1504"/>
                  </a:lnTo>
                  <a:lnTo>
                    <a:pt x="733" y="1469"/>
                  </a:lnTo>
                  <a:lnTo>
                    <a:pt x="766" y="1463"/>
                  </a:lnTo>
                  <a:lnTo>
                    <a:pt x="809" y="1469"/>
                  </a:lnTo>
                  <a:lnTo>
                    <a:pt x="825" y="1487"/>
                  </a:lnTo>
                  <a:lnTo>
                    <a:pt x="857" y="1465"/>
                  </a:lnTo>
                  <a:lnTo>
                    <a:pt x="947" y="1452"/>
                  </a:lnTo>
                  <a:lnTo>
                    <a:pt x="1046" y="1404"/>
                  </a:lnTo>
                  <a:lnTo>
                    <a:pt x="1090" y="1414"/>
                  </a:lnTo>
                  <a:lnTo>
                    <a:pt x="1122" y="1400"/>
                  </a:lnTo>
                  <a:lnTo>
                    <a:pt x="1154" y="1409"/>
                  </a:lnTo>
                  <a:lnTo>
                    <a:pt x="1161" y="1370"/>
                  </a:lnTo>
                  <a:lnTo>
                    <a:pt x="1180" y="1343"/>
                  </a:lnTo>
                  <a:lnTo>
                    <a:pt x="1229" y="1278"/>
                  </a:lnTo>
                  <a:lnTo>
                    <a:pt x="1322" y="1264"/>
                  </a:lnTo>
                  <a:lnTo>
                    <a:pt x="1212" y="1132"/>
                  </a:lnTo>
                  <a:lnTo>
                    <a:pt x="1087" y="1020"/>
                  </a:lnTo>
                  <a:lnTo>
                    <a:pt x="1089" y="984"/>
                  </a:lnTo>
                  <a:lnTo>
                    <a:pt x="1068" y="973"/>
                  </a:lnTo>
                  <a:lnTo>
                    <a:pt x="1050" y="981"/>
                  </a:lnTo>
                  <a:lnTo>
                    <a:pt x="1047" y="940"/>
                  </a:lnTo>
                  <a:lnTo>
                    <a:pt x="1051" y="913"/>
                  </a:lnTo>
                  <a:lnTo>
                    <a:pt x="1001" y="849"/>
                  </a:lnTo>
                  <a:lnTo>
                    <a:pt x="1022" y="841"/>
                  </a:lnTo>
                  <a:lnTo>
                    <a:pt x="1050" y="858"/>
                  </a:lnTo>
                  <a:lnTo>
                    <a:pt x="1079" y="834"/>
                  </a:lnTo>
                  <a:lnTo>
                    <a:pt x="1118" y="854"/>
                  </a:lnTo>
                  <a:lnTo>
                    <a:pt x="1132" y="840"/>
                  </a:lnTo>
                  <a:lnTo>
                    <a:pt x="1149" y="850"/>
                  </a:lnTo>
                  <a:lnTo>
                    <a:pt x="1211" y="822"/>
                  </a:lnTo>
                  <a:lnTo>
                    <a:pt x="1200" y="762"/>
                  </a:lnTo>
                  <a:lnTo>
                    <a:pt x="1204" y="720"/>
                  </a:lnTo>
                  <a:lnTo>
                    <a:pt x="1237" y="643"/>
                  </a:lnTo>
                  <a:lnTo>
                    <a:pt x="1104" y="494"/>
                  </a:lnTo>
                  <a:lnTo>
                    <a:pt x="1061" y="499"/>
                  </a:lnTo>
                  <a:lnTo>
                    <a:pt x="1060" y="457"/>
                  </a:lnTo>
                  <a:lnTo>
                    <a:pt x="992" y="412"/>
                  </a:lnTo>
                  <a:lnTo>
                    <a:pt x="990" y="376"/>
                  </a:lnTo>
                  <a:lnTo>
                    <a:pt x="978" y="340"/>
                  </a:lnTo>
                  <a:lnTo>
                    <a:pt x="959" y="351"/>
                  </a:lnTo>
                  <a:lnTo>
                    <a:pt x="962" y="395"/>
                  </a:lnTo>
                  <a:lnTo>
                    <a:pt x="945" y="394"/>
                  </a:lnTo>
                  <a:lnTo>
                    <a:pt x="938" y="351"/>
                  </a:lnTo>
                  <a:lnTo>
                    <a:pt x="908" y="325"/>
                  </a:lnTo>
                  <a:lnTo>
                    <a:pt x="908" y="310"/>
                  </a:lnTo>
                  <a:lnTo>
                    <a:pt x="893" y="315"/>
                  </a:lnTo>
                  <a:lnTo>
                    <a:pt x="886" y="298"/>
                  </a:lnTo>
                  <a:lnTo>
                    <a:pt x="868" y="287"/>
                  </a:lnTo>
                  <a:lnTo>
                    <a:pt x="886" y="275"/>
                  </a:lnTo>
                  <a:lnTo>
                    <a:pt x="861" y="237"/>
                  </a:lnTo>
                  <a:lnTo>
                    <a:pt x="815" y="215"/>
                  </a:lnTo>
                  <a:lnTo>
                    <a:pt x="812" y="180"/>
                  </a:lnTo>
                  <a:lnTo>
                    <a:pt x="793" y="152"/>
                  </a:lnTo>
                  <a:lnTo>
                    <a:pt x="772" y="151"/>
                  </a:lnTo>
                  <a:lnTo>
                    <a:pt x="753" y="126"/>
                  </a:lnTo>
                  <a:lnTo>
                    <a:pt x="754" y="105"/>
                  </a:lnTo>
                  <a:lnTo>
                    <a:pt x="737" y="84"/>
                  </a:lnTo>
                  <a:lnTo>
                    <a:pt x="726" y="68"/>
                  </a:lnTo>
                  <a:lnTo>
                    <a:pt x="713" y="63"/>
                  </a:lnTo>
                  <a:lnTo>
                    <a:pt x="643" y="0"/>
                  </a:lnTo>
                  <a:close/>
                  <a:moveTo>
                    <a:pt x="534" y="1046"/>
                  </a:moveTo>
                  <a:lnTo>
                    <a:pt x="577" y="1059"/>
                  </a:lnTo>
                  <a:lnTo>
                    <a:pt x="612" y="1074"/>
                  </a:lnTo>
                  <a:lnTo>
                    <a:pt x="639" y="1097"/>
                  </a:lnTo>
                  <a:lnTo>
                    <a:pt x="657" y="1092"/>
                  </a:lnTo>
                  <a:lnTo>
                    <a:pt x="686" y="1110"/>
                  </a:lnTo>
                  <a:lnTo>
                    <a:pt x="654" y="1106"/>
                  </a:lnTo>
                  <a:lnTo>
                    <a:pt x="650" y="1122"/>
                  </a:lnTo>
                  <a:lnTo>
                    <a:pt x="668" y="1137"/>
                  </a:lnTo>
                  <a:lnTo>
                    <a:pt x="681" y="1143"/>
                  </a:lnTo>
                  <a:lnTo>
                    <a:pt x="665" y="1151"/>
                  </a:lnTo>
                  <a:lnTo>
                    <a:pt x="646" y="1158"/>
                  </a:lnTo>
                  <a:lnTo>
                    <a:pt x="649" y="1192"/>
                  </a:lnTo>
                  <a:lnTo>
                    <a:pt x="656" y="1233"/>
                  </a:lnTo>
                  <a:lnTo>
                    <a:pt x="665" y="1295"/>
                  </a:lnTo>
                  <a:lnTo>
                    <a:pt x="652" y="1340"/>
                  </a:lnTo>
                  <a:lnTo>
                    <a:pt x="636" y="1330"/>
                  </a:lnTo>
                  <a:lnTo>
                    <a:pt x="621" y="1286"/>
                  </a:lnTo>
                  <a:lnTo>
                    <a:pt x="638" y="1282"/>
                  </a:lnTo>
                  <a:lnTo>
                    <a:pt x="639" y="1241"/>
                  </a:lnTo>
                  <a:lnTo>
                    <a:pt x="625" y="1196"/>
                  </a:lnTo>
                  <a:lnTo>
                    <a:pt x="620" y="1168"/>
                  </a:lnTo>
                  <a:lnTo>
                    <a:pt x="595" y="1147"/>
                  </a:lnTo>
                  <a:lnTo>
                    <a:pt x="564" y="1136"/>
                  </a:lnTo>
                  <a:lnTo>
                    <a:pt x="543" y="1116"/>
                  </a:lnTo>
                  <a:lnTo>
                    <a:pt x="570" y="1115"/>
                  </a:lnTo>
                  <a:lnTo>
                    <a:pt x="534" y="1046"/>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24">
              <a:extLst>
                <a:ext uri="{FF2B5EF4-FFF2-40B4-BE49-F238E27FC236}">
                  <a16:creationId xmlns:a16="http://schemas.microsoft.com/office/drawing/2014/main" id="{872C8B97-57E3-452C-8BC8-CDE97C7E4570}"/>
                </a:ext>
              </a:extLst>
            </p:cNvPr>
            <p:cNvSpPr>
              <a:spLocks noEditPoints="1"/>
            </p:cNvSpPr>
            <p:nvPr/>
          </p:nvSpPr>
          <p:spPr bwMode="auto">
            <a:xfrm>
              <a:off x="5160043" y="1008833"/>
              <a:ext cx="1404623" cy="1532317"/>
            </a:xfrm>
            <a:custGeom>
              <a:avLst/>
              <a:gdLst>
                <a:gd name="T0" fmla="*/ 1032 w 2079"/>
                <a:gd name="T1" fmla="*/ 223 h 2279"/>
                <a:gd name="T2" fmla="*/ 772 w 2079"/>
                <a:gd name="T3" fmla="*/ 337 h 2279"/>
                <a:gd name="T4" fmla="*/ 607 w 2079"/>
                <a:gd name="T5" fmla="*/ 539 h 2279"/>
                <a:gd name="T6" fmla="*/ 400 w 2079"/>
                <a:gd name="T7" fmla="*/ 627 h 2279"/>
                <a:gd name="T8" fmla="*/ 184 w 2079"/>
                <a:gd name="T9" fmla="*/ 933 h 2279"/>
                <a:gd name="T10" fmla="*/ 165 w 2079"/>
                <a:gd name="T11" fmla="*/ 1269 h 2279"/>
                <a:gd name="T12" fmla="*/ 100 w 2079"/>
                <a:gd name="T13" fmla="*/ 1634 h 2279"/>
                <a:gd name="T14" fmla="*/ 640 w 2079"/>
                <a:gd name="T15" fmla="*/ 2027 h 2279"/>
                <a:gd name="T16" fmla="*/ 749 w 2079"/>
                <a:gd name="T17" fmla="*/ 2092 h 2279"/>
                <a:gd name="T18" fmla="*/ 825 w 2079"/>
                <a:gd name="T19" fmla="*/ 2136 h 2279"/>
                <a:gd name="T20" fmla="*/ 893 w 2079"/>
                <a:gd name="T21" fmla="*/ 2181 h 2279"/>
                <a:gd name="T22" fmla="*/ 977 w 2079"/>
                <a:gd name="T23" fmla="*/ 2277 h 2279"/>
                <a:gd name="T24" fmla="*/ 1434 w 2079"/>
                <a:gd name="T25" fmla="*/ 2231 h 2279"/>
                <a:gd name="T26" fmla="*/ 1512 w 2079"/>
                <a:gd name="T27" fmla="*/ 2167 h 2279"/>
                <a:gd name="T28" fmla="*/ 1543 w 2079"/>
                <a:gd name="T29" fmla="*/ 2085 h 2279"/>
                <a:gd name="T30" fmla="*/ 1619 w 2079"/>
                <a:gd name="T31" fmla="*/ 2007 h 2279"/>
                <a:gd name="T32" fmla="*/ 1658 w 2079"/>
                <a:gd name="T33" fmla="*/ 1954 h 2279"/>
                <a:gd name="T34" fmla="*/ 1670 w 2079"/>
                <a:gd name="T35" fmla="*/ 1800 h 2279"/>
                <a:gd name="T36" fmla="*/ 1760 w 2079"/>
                <a:gd name="T37" fmla="*/ 1882 h 2279"/>
                <a:gd name="T38" fmla="*/ 1750 w 2079"/>
                <a:gd name="T39" fmla="*/ 1791 h 2279"/>
                <a:gd name="T40" fmla="*/ 1858 w 2079"/>
                <a:gd name="T41" fmla="*/ 1808 h 2279"/>
                <a:gd name="T42" fmla="*/ 1965 w 2079"/>
                <a:gd name="T43" fmla="*/ 1804 h 2279"/>
                <a:gd name="T44" fmla="*/ 2042 w 2079"/>
                <a:gd name="T45" fmla="*/ 1703 h 2279"/>
                <a:gd name="T46" fmla="*/ 2002 w 2079"/>
                <a:gd name="T47" fmla="*/ 1592 h 2279"/>
                <a:gd name="T48" fmla="*/ 1914 w 2079"/>
                <a:gd name="T49" fmla="*/ 1438 h 2279"/>
                <a:gd name="T50" fmla="*/ 1945 w 2079"/>
                <a:gd name="T51" fmla="*/ 1367 h 2279"/>
                <a:gd name="T52" fmla="*/ 1954 w 2079"/>
                <a:gd name="T53" fmla="*/ 1226 h 2279"/>
                <a:gd name="T54" fmla="*/ 1931 w 2079"/>
                <a:gd name="T55" fmla="*/ 1135 h 2279"/>
                <a:gd name="T56" fmla="*/ 1872 w 2079"/>
                <a:gd name="T57" fmla="*/ 1054 h 2279"/>
                <a:gd name="T58" fmla="*/ 1872 w 2079"/>
                <a:gd name="T59" fmla="*/ 946 h 2279"/>
                <a:gd name="T60" fmla="*/ 1857 w 2079"/>
                <a:gd name="T61" fmla="*/ 850 h 2279"/>
                <a:gd name="T62" fmla="*/ 1800 w 2079"/>
                <a:gd name="T63" fmla="*/ 808 h 2279"/>
                <a:gd name="T64" fmla="*/ 1784 w 2079"/>
                <a:gd name="T65" fmla="*/ 664 h 2279"/>
                <a:gd name="T66" fmla="*/ 1783 w 2079"/>
                <a:gd name="T67" fmla="*/ 554 h 2279"/>
                <a:gd name="T68" fmla="*/ 1724 w 2079"/>
                <a:gd name="T69" fmla="*/ 473 h 2279"/>
                <a:gd name="T70" fmla="*/ 1678 w 2079"/>
                <a:gd name="T71" fmla="*/ 410 h 2279"/>
                <a:gd name="T72" fmla="*/ 1600 w 2079"/>
                <a:gd name="T73" fmla="*/ 350 h 2279"/>
                <a:gd name="T74" fmla="*/ 1550 w 2079"/>
                <a:gd name="T75" fmla="*/ 311 h 2279"/>
                <a:gd name="T76" fmla="*/ 1465 w 2079"/>
                <a:gd name="T77" fmla="*/ 297 h 2279"/>
                <a:gd name="T78" fmla="*/ 1376 w 2079"/>
                <a:gd name="T79" fmla="*/ 237 h 2279"/>
                <a:gd name="T80" fmla="*/ 1283 w 2079"/>
                <a:gd name="T81" fmla="*/ 185 h 2279"/>
                <a:gd name="T82" fmla="*/ 1186 w 2079"/>
                <a:gd name="T83" fmla="*/ 77 h 2279"/>
                <a:gd name="T84" fmla="*/ 1154 w 2079"/>
                <a:gd name="T85" fmla="*/ 30 h 2279"/>
                <a:gd name="T86" fmla="*/ 475 w 2079"/>
                <a:gd name="T87" fmla="*/ 1617 h 2279"/>
                <a:gd name="T88" fmla="*/ 604 w 2079"/>
                <a:gd name="T89" fmla="*/ 1749 h 2279"/>
                <a:gd name="T90" fmla="*/ 608 w 2079"/>
                <a:gd name="T91" fmla="*/ 1813 h 2279"/>
                <a:gd name="T92" fmla="*/ 706 w 2079"/>
                <a:gd name="T93" fmla="*/ 1956 h 2279"/>
                <a:gd name="T94" fmla="*/ 672 w 2079"/>
                <a:gd name="T95" fmla="*/ 1978 h 2279"/>
                <a:gd name="T96" fmla="*/ 556 w 2079"/>
                <a:gd name="T97" fmla="*/ 1892 h 2279"/>
                <a:gd name="T98" fmla="*/ 558 w 2079"/>
                <a:gd name="T99" fmla="*/ 1764 h 2279"/>
                <a:gd name="T100" fmla="*/ 481 w 2079"/>
                <a:gd name="T101" fmla="*/ 1653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9" h="2279">
                  <a:moveTo>
                    <a:pt x="1090" y="0"/>
                  </a:moveTo>
                  <a:lnTo>
                    <a:pt x="992" y="18"/>
                  </a:lnTo>
                  <a:lnTo>
                    <a:pt x="1040" y="84"/>
                  </a:lnTo>
                  <a:lnTo>
                    <a:pt x="1049" y="147"/>
                  </a:lnTo>
                  <a:lnTo>
                    <a:pt x="1032" y="223"/>
                  </a:lnTo>
                  <a:lnTo>
                    <a:pt x="1003" y="270"/>
                  </a:lnTo>
                  <a:lnTo>
                    <a:pt x="977" y="295"/>
                  </a:lnTo>
                  <a:lnTo>
                    <a:pt x="1041" y="325"/>
                  </a:lnTo>
                  <a:lnTo>
                    <a:pt x="976" y="407"/>
                  </a:lnTo>
                  <a:lnTo>
                    <a:pt x="772" y="337"/>
                  </a:lnTo>
                  <a:lnTo>
                    <a:pt x="692" y="350"/>
                  </a:lnTo>
                  <a:lnTo>
                    <a:pt x="647" y="311"/>
                  </a:lnTo>
                  <a:lnTo>
                    <a:pt x="587" y="340"/>
                  </a:lnTo>
                  <a:lnTo>
                    <a:pt x="586" y="417"/>
                  </a:lnTo>
                  <a:lnTo>
                    <a:pt x="607" y="539"/>
                  </a:lnTo>
                  <a:lnTo>
                    <a:pt x="563" y="653"/>
                  </a:lnTo>
                  <a:lnTo>
                    <a:pt x="558" y="671"/>
                  </a:lnTo>
                  <a:lnTo>
                    <a:pt x="500" y="628"/>
                  </a:lnTo>
                  <a:lnTo>
                    <a:pt x="420" y="588"/>
                  </a:lnTo>
                  <a:lnTo>
                    <a:pt x="400" y="627"/>
                  </a:lnTo>
                  <a:lnTo>
                    <a:pt x="308" y="696"/>
                  </a:lnTo>
                  <a:lnTo>
                    <a:pt x="295" y="708"/>
                  </a:lnTo>
                  <a:lnTo>
                    <a:pt x="257" y="876"/>
                  </a:lnTo>
                  <a:lnTo>
                    <a:pt x="233" y="924"/>
                  </a:lnTo>
                  <a:lnTo>
                    <a:pt x="184" y="933"/>
                  </a:lnTo>
                  <a:lnTo>
                    <a:pt x="165" y="983"/>
                  </a:lnTo>
                  <a:lnTo>
                    <a:pt x="228" y="1092"/>
                  </a:lnTo>
                  <a:lnTo>
                    <a:pt x="236" y="1129"/>
                  </a:lnTo>
                  <a:lnTo>
                    <a:pt x="225" y="1216"/>
                  </a:lnTo>
                  <a:lnTo>
                    <a:pt x="165" y="1269"/>
                  </a:lnTo>
                  <a:lnTo>
                    <a:pt x="140" y="1299"/>
                  </a:lnTo>
                  <a:lnTo>
                    <a:pt x="57" y="1461"/>
                  </a:lnTo>
                  <a:lnTo>
                    <a:pt x="0" y="1527"/>
                  </a:lnTo>
                  <a:lnTo>
                    <a:pt x="17" y="1603"/>
                  </a:lnTo>
                  <a:lnTo>
                    <a:pt x="100" y="1634"/>
                  </a:lnTo>
                  <a:lnTo>
                    <a:pt x="279" y="1775"/>
                  </a:lnTo>
                  <a:lnTo>
                    <a:pt x="326" y="1776"/>
                  </a:lnTo>
                  <a:lnTo>
                    <a:pt x="540" y="1993"/>
                  </a:lnTo>
                  <a:lnTo>
                    <a:pt x="572" y="2006"/>
                  </a:lnTo>
                  <a:lnTo>
                    <a:pt x="640" y="2027"/>
                  </a:lnTo>
                  <a:lnTo>
                    <a:pt x="667" y="2035"/>
                  </a:lnTo>
                  <a:lnTo>
                    <a:pt x="679" y="2060"/>
                  </a:lnTo>
                  <a:lnTo>
                    <a:pt x="695" y="2072"/>
                  </a:lnTo>
                  <a:lnTo>
                    <a:pt x="728" y="2080"/>
                  </a:lnTo>
                  <a:lnTo>
                    <a:pt x="749" y="2092"/>
                  </a:lnTo>
                  <a:lnTo>
                    <a:pt x="766" y="2110"/>
                  </a:lnTo>
                  <a:lnTo>
                    <a:pt x="795" y="2110"/>
                  </a:lnTo>
                  <a:lnTo>
                    <a:pt x="808" y="2115"/>
                  </a:lnTo>
                  <a:lnTo>
                    <a:pt x="812" y="2129"/>
                  </a:lnTo>
                  <a:lnTo>
                    <a:pt x="825" y="2136"/>
                  </a:lnTo>
                  <a:lnTo>
                    <a:pt x="834" y="2149"/>
                  </a:lnTo>
                  <a:lnTo>
                    <a:pt x="857" y="2162"/>
                  </a:lnTo>
                  <a:lnTo>
                    <a:pt x="880" y="2171"/>
                  </a:lnTo>
                  <a:lnTo>
                    <a:pt x="882" y="2185"/>
                  </a:lnTo>
                  <a:lnTo>
                    <a:pt x="893" y="2181"/>
                  </a:lnTo>
                  <a:lnTo>
                    <a:pt x="943" y="2216"/>
                  </a:lnTo>
                  <a:lnTo>
                    <a:pt x="935" y="2228"/>
                  </a:lnTo>
                  <a:lnTo>
                    <a:pt x="936" y="2242"/>
                  </a:lnTo>
                  <a:lnTo>
                    <a:pt x="957" y="2255"/>
                  </a:lnTo>
                  <a:lnTo>
                    <a:pt x="977" y="2277"/>
                  </a:lnTo>
                  <a:lnTo>
                    <a:pt x="1021" y="2250"/>
                  </a:lnTo>
                  <a:lnTo>
                    <a:pt x="1033" y="2236"/>
                  </a:lnTo>
                  <a:lnTo>
                    <a:pt x="1082" y="2128"/>
                  </a:lnTo>
                  <a:lnTo>
                    <a:pt x="1301" y="2217"/>
                  </a:lnTo>
                  <a:lnTo>
                    <a:pt x="1434" y="2231"/>
                  </a:lnTo>
                  <a:lnTo>
                    <a:pt x="1440" y="2253"/>
                  </a:lnTo>
                  <a:lnTo>
                    <a:pt x="1490" y="2279"/>
                  </a:lnTo>
                  <a:lnTo>
                    <a:pt x="1504" y="2239"/>
                  </a:lnTo>
                  <a:lnTo>
                    <a:pt x="1491" y="2184"/>
                  </a:lnTo>
                  <a:lnTo>
                    <a:pt x="1512" y="2167"/>
                  </a:lnTo>
                  <a:lnTo>
                    <a:pt x="1515" y="2150"/>
                  </a:lnTo>
                  <a:lnTo>
                    <a:pt x="1458" y="2114"/>
                  </a:lnTo>
                  <a:lnTo>
                    <a:pt x="1468" y="2097"/>
                  </a:lnTo>
                  <a:lnTo>
                    <a:pt x="1504" y="2082"/>
                  </a:lnTo>
                  <a:lnTo>
                    <a:pt x="1543" y="2085"/>
                  </a:lnTo>
                  <a:lnTo>
                    <a:pt x="1570" y="2073"/>
                  </a:lnTo>
                  <a:lnTo>
                    <a:pt x="1585" y="2045"/>
                  </a:lnTo>
                  <a:lnTo>
                    <a:pt x="1552" y="2011"/>
                  </a:lnTo>
                  <a:lnTo>
                    <a:pt x="1593" y="2009"/>
                  </a:lnTo>
                  <a:lnTo>
                    <a:pt x="1619" y="2007"/>
                  </a:lnTo>
                  <a:lnTo>
                    <a:pt x="1618" y="1983"/>
                  </a:lnTo>
                  <a:lnTo>
                    <a:pt x="1631" y="1977"/>
                  </a:lnTo>
                  <a:lnTo>
                    <a:pt x="1661" y="1985"/>
                  </a:lnTo>
                  <a:lnTo>
                    <a:pt x="1673" y="1979"/>
                  </a:lnTo>
                  <a:lnTo>
                    <a:pt x="1658" y="1954"/>
                  </a:lnTo>
                  <a:lnTo>
                    <a:pt x="1651" y="1925"/>
                  </a:lnTo>
                  <a:lnTo>
                    <a:pt x="1644" y="1892"/>
                  </a:lnTo>
                  <a:lnTo>
                    <a:pt x="1641" y="1850"/>
                  </a:lnTo>
                  <a:lnTo>
                    <a:pt x="1647" y="1812"/>
                  </a:lnTo>
                  <a:lnTo>
                    <a:pt x="1670" y="1800"/>
                  </a:lnTo>
                  <a:lnTo>
                    <a:pt x="1690" y="1829"/>
                  </a:lnTo>
                  <a:lnTo>
                    <a:pt x="1691" y="1850"/>
                  </a:lnTo>
                  <a:lnTo>
                    <a:pt x="1718" y="1848"/>
                  </a:lnTo>
                  <a:lnTo>
                    <a:pt x="1742" y="1876"/>
                  </a:lnTo>
                  <a:lnTo>
                    <a:pt x="1760" y="1882"/>
                  </a:lnTo>
                  <a:lnTo>
                    <a:pt x="1758" y="1863"/>
                  </a:lnTo>
                  <a:lnTo>
                    <a:pt x="1733" y="1836"/>
                  </a:lnTo>
                  <a:lnTo>
                    <a:pt x="1723" y="1788"/>
                  </a:lnTo>
                  <a:lnTo>
                    <a:pt x="1730" y="1779"/>
                  </a:lnTo>
                  <a:lnTo>
                    <a:pt x="1750" y="1791"/>
                  </a:lnTo>
                  <a:lnTo>
                    <a:pt x="1768" y="1832"/>
                  </a:lnTo>
                  <a:lnTo>
                    <a:pt x="1813" y="1849"/>
                  </a:lnTo>
                  <a:lnTo>
                    <a:pt x="1839" y="1871"/>
                  </a:lnTo>
                  <a:lnTo>
                    <a:pt x="1849" y="1825"/>
                  </a:lnTo>
                  <a:lnTo>
                    <a:pt x="1858" y="1808"/>
                  </a:lnTo>
                  <a:lnTo>
                    <a:pt x="1874" y="1814"/>
                  </a:lnTo>
                  <a:lnTo>
                    <a:pt x="1911" y="1826"/>
                  </a:lnTo>
                  <a:lnTo>
                    <a:pt x="1921" y="1799"/>
                  </a:lnTo>
                  <a:lnTo>
                    <a:pt x="1948" y="1811"/>
                  </a:lnTo>
                  <a:lnTo>
                    <a:pt x="1965" y="1804"/>
                  </a:lnTo>
                  <a:lnTo>
                    <a:pt x="1968" y="1789"/>
                  </a:lnTo>
                  <a:lnTo>
                    <a:pt x="1984" y="1789"/>
                  </a:lnTo>
                  <a:lnTo>
                    <a:pt x="2006" y="1806"/>
                  </a:lnTo>
                  <a:lnTo>
                    <a:pt x="2079" y="1790"/>
                  </a:lnTo>
                  <a:lnTo>
                    <a:pt x="2042" y="1703"/>
                  </a:lnTo>
                  <a:lnTo>
                    <a:pt x="2032" y="1669"/>
                  </a:lnTo>
                  <a:lnTo>
                    <a:pt x="2010" y="1635"/>
                  </a:lnTo>
                  <a:lnTo>
                    <a:pt x="2010" y="1620"/>
                  </a:lnTo>
                  <a:lnTo>
                    <a:pt x="2002" y="1611"/>
                  </a:lnTo>
                  <a:lnTo>
                    <a:pt x="2002" y="1592"/>
                  </a:lnTo>
                  <a:lnTo>
                    <a:pt x="1984" y="1591"/>
                  </a:lnTo>
                  <a:lnTo>
                    <a:pt x="1951" y="1581"/>
                  </a:lnTo>
                  <a:lnTo>
                    <a:pt x="1920" y="1510"/>
                  </a:lnTo>
                  <a:lnTo>
                    <a:pt x="1928" y="1458"/>
                  </a:lnTo>
                  <a:lnTo>
                    <a:pt x="1914" y="1438"/>
                  </a:lnTo>
                  <a:lnTo>
                    <a:pt x="1914" y="1422"/>
                  </a:lnTo>
                  <a:lnTo>
                    <a:pt x="1929" y="1411"/>
                  </a:lnTo>
                  <a:lnTo>
                    <a:pt x="1929" y="1392"/>
                  </a:lnTo>
                  <a:lnTo>
                    <a:pt x="1947" y="1385"/>
                  </a:lnTo>
                  <a:lnTo>
                    <a:pt x="1945" y="1367"/>
                  </a:lnTo>
                  <a:lnTo>
                    <a:pt x="1959" y="1349"/>
                  </a:lnTo>
                  <a:lnTo>
                    <a:pt x="1954" y="1309"/>
                  </a:lnTo>
                  <a:lnTo>
                    <a:pt x="1958" y="1289"/>
                  </a:lnTo>
                  <a:lnTo>
                    <a:pt x="1951" y="1242"/>
                  </a:lnTo>
                  <a:lnTo>
                    <a:pt x="1954" y="1226"/>
                  </a:lnTo>
                  <a:lnTo>
                    <a:pt x="1968" y="1230"/>
                  </a:lnTo>
                  <a:lnTo>
                    <a:pt x="1969" y="1208"/>
                  </a:lnTo>
                  <a:lnTo>
                    <a:pt x="1959" y="1188"/>
                  </a:lnTo>
                  <a:lnTo>
                    <a:pt x="1934" y="1159"/>
                  </a:lnTo>
                  <a:lnTo>
                    <a:pt x="1931" y="1135"/>
                  </a:lnTo>
                  <a:lnTo>
                    <a:pt x="1917" y="1128"/>
                  </a:lnTo>
                  <a:lnTo>
                    <a:pt x="1913" y="1111"/>
                  </a:lnTo>
                  <a:lnTo>
                    <a:pt x="1900" y="1109"/>
                  </a:lnTo>
                  <a:lnTo>
                    <a:pt x="1877" y="1083"/>
                  </a:lnTo>
                  <a:lnTo>
                    <a:pt x="1872" y="1054"/>
                  </a:lnTo>
                  <a:lnTo>
                    <a:pt x="1844" y="1016"/>
                  </a:lnTo>
                  <a:lnTo>
                    <a:pt x="1849" y="996"/>
                  </a:lnTo>
                  <a:lnTo>
                    <a:pt x="1841" y="982"/>
                  </a:lnTo>
                  <a:lnTo>
                    <a:pt x="1845" y="956"/>
                  </a:lnTo>
                  <a:lnTo>
                    <a:pt x="1872" y="946"/>
                  </a:lnTo>
                  <a:lnTo>
                    <a:pt x="1880" y="914"/>
                  </a:lnTo>
                  <a:lnTo>
                    <a:pt x="1869" y="910"/>
                  </a:lnTo>
                  <a:lnTo>
                    <a:pt x="1867" y="886"/>
                  </a:lnTo>
                  <a:lnTo>
                    <a:pt x="1872" y="866"/>
                  </a:lnTo>
                  <a:lnTo>
                    <a:pt x="1857" y="850"/>
                  </a:lnTo>
                  <a:lnTo>
                    <a:pt x="1849" y="860"/>
                  </a:lnTo>
                  <a:lnTo>
                    <a:pt x="1815" y="846"/>
                  </a:lnTo>
                  <a:lnTo>
                    <a:pt x="1808" y="856"/>
                  </a:lnTo>
                  <a:lnTo>
                    <a:pt x="1786" y="838"/>
                  </a:lnTo>
                  <a:lnTo>
                    <a:pt x="1800" y="808"/>
                  </a:lnTo>
                  <a:lnTo>
                    <a:pt x="1792" y="792"/>
                  </a:lnTo>
                  <a:lnTo>
                    <a:pt x="1803" y="792"/>
                  </a:lnTo>
                  <a:lnTo>
                    <a:pt x="1807" y="756"/>
                  </a:lnTo>
                  <a:lnTo>
                    <a:pt x="1786" y="724"/>
                  </a:lnTo>
                  <a:lnTo>
                    <a:pt x="1784" y="664"/>
                  </a:lnTo>
                  <a:lnTo>
                    <a:pt x="1778" y="642"/>
                  </a:lnTo>
                  <a:lnTo>
                    <a:pt x="1783" y="603"/>
                  </a:lnTo>
                  <a:lnTo>
                    <a:pt x="1808" y="589"/>
                  </a:lnTo>
                  <a:lnTo>
                    <a:pt x="1801" y="556"/>
                  </a:lnTo>
                  <a:lnTo>
                    <a:pt x="1783" y="554"/>
                  </a:lnTo>
                  <a:lnTo>
                    <a:pt x="1775" y="532"/>
                  </a:lnTo>
                  <a:lnTo>
                    <a:pt x="1762" y="532"/>
                  </a:lnTo>
                  <a:lnTo>
                    <a:pt x="1758" y="517"/>
                  </a:lnTo>
                  <a:lnTo>
                    <a:pt x="1742" y="517"/>
                  </a:lnTo>
                  <a:lnTo>
                    <a:pt x="1724" y="473"/>
                  </a:lnTo>
                  <a:lnTo>
                    <a:pt x="1709" y="457"/>
                  </a:lnTo>
                  <a:lnTo>
                    <a:pt x="1689" y="469"/>
                  </a:lnTo>
                  <a:lnTo>
                    <a:pt x="1679" y="453"/>
                  </a:lnTo>
                  <a:lnTo>
                    <a:pt x="1680" y="430"/>
                  </a:lnTo>
                  <a:lnTo>
                    <a:pt x="1678" y="410"/>
                  </a:lnTo>
                  <a:lnTo>
                    <a:pt x="1659" y="394"/>
                  </a:lnTo>
                  <a:lnTo>
                    <a:pt x="1655" y="374"/>
                  </a:lnTo>
                  <a:lnTo>
                    <a:pt x="1631" y="362"/>
                  </a:lnTo>
                  <a:lnTo>
                    <a:pt x="1624" y="361"/>
                  </a:lnTo>
                  <a:lnTo>
                    <a:pt x="1600" y="350"/>
                  </a:lnTo>
                  <a:lnTo>
                    <a:pt x="1600" y="335"/>
                  </a:lnTo>
                  <a:lnTo>
                    <a:pt x="1588" y="327"/>
                  </a:lnTo>
                  <a:lnTo>
                    <a:pt x="1583" y="337"/>
                  </a:lnTo>
                  <a:lnTo>
                    <a:pt x="1559" y="323"/>
                  </a:lnTo>
                  <a:lnTo>
                    <a:pt x="1550" y="311"/>
                  </a:lnTo>
                  <a:lnTo>
                    <a:pt x="1543" y="317"/>
                  </a:lnTo>
                  <a:lnTo>
                    <a:pt x="1501" y="299"/>
                  </a:lnTo>
                  <a:lnTo>
                    <a:pt x="1492" y="310"/>
                  </a:lnTo>
                  <a:lnTo>
                    <a:pt x="1482" y="292"/>
                  </a:lnTo>
                  <a:lnTo>
                    <a:pt x="1465" y="297"/>
                  </a:lnTo>
                  <a:lnTo>
                    <a:pt x="1442" y="297"/>
                  </a:lnTo>
                  <a:lnTo>
                    <a:pt x="1420" y="291"/>
                  </a:lnTo>
                  <a:lnTo>
                    <a:pt x="1415" y="276"/>
                  </a:lnTo>
                  <a:lnTo>
                    <a:pt x="1414" y="258"/>
                  </a:lnTo>
                  <a:lnTo>
                    <a:pt x="1376" y="237"/>
                  </a:lnTo>
                  <a:lnTo>
                    <a:pt x="1348" y="238"/>
                  </a:lnTo>
                  <a:lnTo>
                    <a:pt x="1349" y="219"/>
                  </a:lnTo>
                  <a:lnTo>
                    <a:pt x="1325" y="201"/>
                  </a:lnTo>
                  <a:lnTo>
                    <a:pt x="1300" y="194"/>
                  </a:lnTo>
                  <a:lnTo>
                    <a:pt x="1283" y="185"/>
                  </a:lnTo>
                  <a:lnTo>
                    <a:pt x="1278" y="149"/>
                  </a:lnTo>
                  <a:lnTo>
                    <a:pt x="1265" y="142"/>
                  </a:lnTo>
                  <a:lnTo>
                    <a:pt x="1253" y="149"/>
                  </a:lnTo>
                  <a:lnTo>
                    <a:pt x="1237" y="121"/>
                  </a:lnTo>
                  <a:lnTo>
                    <a:pt x="1186" y="77"/>
                  </a:lnTo>
                  <a:lnTo>
                    <a:pt x="1169" y="80"/>
                  </a:lnTo>
                  <a:lnTo>
                    <a:pt x="1152" y="60"/>
                  </a:lnTo>
                  <a:lnTo>
                    <a:pt x="1162" y="46"/>
                  </a:lnTo>
                  <a:lnTo>
                    <a:pt x="1166" y="35"/>
                  </a:lnTo>
                  <a:lnTo>
                    <a:pt x="1154" y="30"/>
                  </a:lnTo>
                  <a:lnTo>
                    <a:pt x="1135" y="7"/>
                  </a:lnTo>
                  <a:lnTo>
                    <a:pt x="1090" y="0"/>
                  </a:lnTo>
                  <a:close/>
                  <a:moveTo>
                    <a:pt x="395" y="1559"/>
                  </a:moveTo>
                  <a:lnTo>
                    <a:pt x="450" y="1585"/>
                  </a:lnTo>
                  <a:lnTo>
                    <a:pt x="475" y="1617"/>
                  </a:lnTo>
                  <a:lnTo>
                    <a:pt x="504" y="1646"/>
                  </a:lnTo>
                  <a:lnTo>
                    <a:pt x="530" y="1674"/>
                  </a:lnTo>
                  <a:lnTo>
                    <a:pt x="568" y="1693"/>
                  </a:lnTo>
                  <a:lnTo>
                    <a:pt x="582" y="1728"/>
                  </a:lnTo>
                  <a:lnTo>
                    <a:pt x="604" y="1749"/>
                  </a:lnTo>
                  <a:lnTo>
                    <a:pt x="625" y="1739"/>
                  </a:lnTo>
                  <a:lnTo>
                    <a:pt x="640" y="1756"/>
                  </a:lnTo>
                  <a:lnTo>
                    <a:pt x="631" y="1769"/>
                  </a:lnTo>
                  <a:lnTo>
                    <a:pt x="597" y="1776"/>
                  </a:lnTo>
                  <a:lnTo>
                    <a:pt x="608" y="1813"/>
                  </a:lnTo>
                  <a:lnTo>
                    <a:pt x="598" y="1844"/>
                  </a:lnTo>
                  <a:lnTo>
                    <a:pt x="661" y="1921"/>
                  </a:lnTo>
                  <a:lnTo>
                    <a:pt x="691" y="1920"/>
                  </a:lnTo>
                  <a:lnTo>
                    <a:pt x="710" y="1931"/>
                  </a:lnTo>
                  <a:lnTo>
                    <a:pt x="706" y="1956"/>
                  </a:lnTo>
                  <a:lnTo>
                    <a:pt x="718" y="1971"/>
                  </a:lnTo>
                  <a:lnTo>
                    <a:pt x="743" y="1990"/>
                  </a:lnTo>
                  <a:lnTo>
                    <a:pt x="742" y="2006"/>
                  </a:lnTo>
                  <a:lnTo>
                    <a:pt x="686" y="1988"/>
                  </a:lnTo>
                  <a:lnTo>
                    <a:pt x="672" y="1978"/>
                  </a:lnTo>
                  <a:lnTo>
                    <a:pt x="650" y="1985"/>
                  </a:lnTo>
                  <a:lnTo>
                    <a:pt x="625" y="1913"/>
                  </a:lnTo>
                  <a:lnTo>
                    <a:pt x="587" y="1859"/>
                  </a:lnTo>
                  <a:lnTo>
                    <a:pt x="575" y="1892"/>
                  </a:lnTo>
                  <a:lnTo>
                    <a:pt x="556" y="1892"/>
                  </a:lnTo>
                  <a:lnTo>
                    <a:pt x="550" y="1856"/>
                  </a:lnTo>
                  <a:lnTo>
                    <a:pt x="559" y="1835"/>
                  </a:lnTo>
                  <a:lnTo>
                    <a:pt x="557" y="1815"/>
                  </a:lnTo>
                  <a:lnTo>
                    <a:pt x="530" y="1778"/>
                  </a:lnTo>
                  <a:lnTo>
                    <a:pt x="558" y="1764"/>
                  </a:lnTo>
                  <a:lnTo>
                    <a:pt x="579" y="1756"/>
                  </a:lnTo>
                  <a:lnTo>
                    <a:pt x="551" y="1729"/>
                  </a:lnTo>
                  <a:lnTo>
                    <a:pt x="522" y="1696"/>
                  </a:lnTo>
                  <a:lnTo>
                    <a:pt x="484" y="1680"/>
                  </a:lnTo>
                  <a:lnTo>
                    <a:pt x="481" y="1653"/>
                  </a:lnTo>
                  <a:lnTo>
                    <a:pt x="450" y="1612"/>
                  </a:lnTo>
                  <a:lnTo>
                    <a:pt x="389" y="1575"/>
                  </a:lnTo>
                  <a:lnTo>
                    <a:pt x="395" y="1559"/>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851DA5AC-6841-4DFF-BF1B-204AFBE2E9BE}"/>
              </a:ext>
            </a:extLst>
          </p:cNvPr>
          <p:cNvGrpSpPr/>
          <p:nvPr/>
        </p:nvGrpSpPr>
        <p:grpSpPr>
          <a:xfrm>
            <a:off x="4947303" y="2707504"/>
            <a:ext cx="1360032" cy="1455297"/>
            <a:chOff x="4410100" y="3643769"/>
            <a:chExt cx="1360032" cy="1455297"/>
          </a:xfrm>
          <a:solidFill>
            <a:schemeClr val="accent1"/>
          </a:solidFill>
        </p:grpSpPr>
        <p:sp>
          <p:nvSpPr>
            <p:cNvPr id="9" name="Freeform 6">
              <a:extLst>
                <a:ext uri="{FF2B5EF4-FFF2-40B4-BE49-F238E27FC236}">
                  <a16:creationId xmlns:a16="http://schemas.microsoft.com/office/drawing/2014/main" id="{CF58EF6A-5EA7-4991-A60E-6946051CB539}"/>
                </a:ext>
              </a:extLst>
            </p:cNvPr>
            <p:cNvSpPr>
              <a:spLocks/>
            </p:cNvSpPr>
            <p:nvPr/>
          </p:nvSpPr>
          <p:spPr bwMode="auto">
            <a:xfrm>
              <a:off x="5399213" y="4306558"/>
              <a:ext cx="370919" cy="458074"/>
            </a:xfrm>
            <a:custGeom>
              <a:avLst/>
              <a:gdLst>
                <a:gd name="T0" fmla="*/ 171 w 548"/>
                <a:gd name="T1" fmla="*/ 105 h 683"/>
                <a:gd name="T2" fmla="*/ 143 w 548"/>
                <a:gd name="T3" fmla="*/ 200 h 683"/>
                <a:gd name="T4" fmla="*/ 59 w 548"/>
                <a:gd name="T5" fmla="*/ 215 h 683"/>
                <a:gd name="T6" fmla="*/ 53 w 548"/>
                <a:gd name="T7" fmla="*/ 241 h 683"/>
                <a:gd name="T8" fmla="*/ 7 w 548"/>
                <a:gd name="T9" fmla="*/ 265 h 683"/>
                <a:gd name="T10" fmla="*/ 0 w 548"/>
                <a:gd name="T11" fmla="*/ 318 h 683"/>
                <a:gd name="T12" fmla="*/ 0 w 548"/>
                <a:gd name="T13" fmla="*/ 375 h 683"/>
                <a:gd name="T14" fmla="*/ 32 w 548"/>
                <a:gd name="T15" fmla="*/ 426 h 683"/>
                <a:gd name="T16" fmla="*/ 42 w 548"/>
                <a:gd name="T17" fmla="*/ 462 h 683"/>
                <a:gd name="T18" fmla="*/ 17 w 548"/>
                <a:gd name="T19" fmla="*/ 508 h 683"/>
                <a:gd name="T20" fmla="*/ 54 w 548"/>
                <a:gd name="T21" fmla="*/ 570 h 683"/>
                <a:gd name="T22" fmla="*/ 86 w 548"/>
                <a:gd name="T23" fmla="*/ 652 h 683"/>
                <a:gd name="T24" fmla="*/ 125 w 548"/>
                <a:gd name="T25" fmla="*/ 635 h 683"/>
                <a:gd name="T26" fmla="*/ 195 w 548"/>
                <a:gd name="T27" fmla="*/ 682 h 683"/>
                <a:gd name="T28" fmla="*/ 219 w 548"/>
                <a:gd name="T29" fmla="*/ 652 h 683"/>
                <a:gd name="T30" fmla="*/ 201 w 548"/>
                <a:gd name="T31" fmla="*/ 603 h 683"/>
                <a:gd name="T32" fmla="*/ 212 w 548"/>
                <a:gd name="T33" fmla="*/ 608 h 683"/>
                <a:gd name="T34" fmla="*/ 224 w 548"/>
                <a:gd name="T35" fmla="*/ 628 h 683"/>
                <a:gd name="T36" fmla="*/ 243 w 548"/>
                <a:gd name="T37" fmla="*/ 647 h 683"/>
                <a:gd name="T38" fmla="*/ 253 w 548"/>
                <a:gd name="T39" fmla="*/ 640 h 683"/>
                <a:gd name="T40" fmla="*/ 261 w 548"/>
                <a:gd name="T41" fmla="*/ 630 h 683"/>
                <a:gd name="T42" fmla="*/ 250 w 548"/>
                <a:gd name="T43" fmla="*/ 611 h 683"/>
                <a:gd name="T44" fmla="*/ 254 w 548"/>
                <a:gd name="T45" fmla="*/ 592 h 683"/>
                <a:gd name="T46" fmla="*/ 262 w 548"/>
                <a:gd name="T47" fmla="*/ 586 h 683"/>
                <a:gd name="T48" fmla="*/ 264 w 548"/>
                <a:gd name="T49" fmla="*/ 576 h 683"/>
                <a:gd name="T50" fmla="*/ 280 w 548"/>
                <a:gd name="T51" fmla="*/ 564 h 683"/>
                <a:gd name="T52" fmla="*/ 287 w 548"/>
                <a:gd name="T53" fmla="*/ 554 h 683"/>
                <a:gd name="T54" fmla="*/ 300 w 548"/>
                <a:gd name="T55" fmla="*/ 560 h 683"/>
                <a:gd name="T56" fmla="*/ 309 w 548"/>
                <a:gd name="T57" fmla="*/ 568 h 683"/>
                <a:gd name="T58" fmla="*/ 318 w 548"/>
                <a:gd name="T59" fmla="*/ 561 h 683"/>
                <a:gd name="T60" fmla="*/ 331 w 548"/>
                <a:gd name="T61" fmla="*/ 558 h 683"/>
                <a:gd name="T62" fmla="*/ 339 w 548"/>
                <a:gd name="T63" fmla="*/ 557 h 683"/>
                <a:gd name="T64" fmla="*/ 361 w 548"/>
                <a:gd name="T65" fmla="*/ 543 h 683"/>
                <a:gd name="T66" fmla="*/ 372 w 548"/>
                <a:gd name="T67" fmla="*/ 540 h 683"/>
                <a:gd name="T68" fmla="*/ 388 w 548"/>
                <a:gd name="T69" fmla="*/ 532 h 683"/>
                <a:gd name="T70" fmla="*/ 398 w 548"/>
                <a:gd name="T71" fmla="*/ 526 h 683"/>
                <a:gd name="T72" fmla="*/ 411 w 548"/>
                <a:gd name="T73" fmla="*/ 525 h 683"/>
                <a:gd name="T74" fmla="*/ 470 w 548"/>
                <a:gd name="T75" fmla="*/ 467 h 683"/>
                <a:gd name="T76" fmla="*/ 496 w 548"/>
                <a:gd name="T77" fmla="*/ 371 h 683"/>
                <a:gd name="T78" fmla="*/ 489 w 548"/>
                <a:gd name="T79" fmla="*/ 343 h 683"/>
                <a:gd name="T80" fmla="*/ 519 w 548"/>
                <a:gd name="T81" fmla="*/ 307 h 683"/>
                <a:gd name="T82" fmla="*/ 522 w 548"/>
                <a:gd name="T83" fmla="*/ 246 h 683"/>
                <a:gd name="T84" fmla="*/ 548 w 548"/>
                <a:gd name="T85" fmla="*/ 230 h 683"/>
                <a:gd name="T86" fmla="*/ 512 w 548"/>
                <a:gd name="T87" fmla="*/ 188 h 683"/>
                <a:gd name="T88" fmla="*/ 540 w 548"/>
                <a:gd name="T89" fmla="*/ 167 h 683"/>
                <a:gd name="T90" fmla="*/ 499 w 548"/>
                <a:gd name="T91" fmla="*/ 126 h 683"/>
                <a:gd name="T92" fmla="*/ 477 w 548"/>
                <a:gd name="T93" fmla="*/ 81 h 683"/>
                <a:gd name="T94" fmla="*/ 489 w 548"/>
                <a:gd name="T95" fmla="*/ 156 h 683"/>
                <a:gd name="T96" fmla="*/ 450 w 548"/>
                <a:gd name="T97" fmla="*/ 161 h 683"/>
                <a:gd name="T98" fmla="*/ 369 w 548"/>
                <a:gd name="T99" fmla="*/ 77 h 683"/>
                <a:gd name="T100" fmla="*/ 342 w 548"/>
                <a:gd name="T101" fmla="*/ 24 h 683"/>
                <a:gd name="T102" fmla="*/ 293 w 548"/>
                <a:gd name="T103" fmla="*/ 67 h 683"/>
                <a:gd name="T104" fmla="*/ 255 w 548"/>
                <a:gd name="T105" fmla="*/ 31 h 683"/>
                <a:gd name="T106" fmla="*/ 182 w 548"/>
                <a:gd name="T10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8" h="683">
                  <a:moveTo>
                    <a:pt x="182" y="0"/>
                  </a:moveTo>
                  <a:lnTo>
                    <a:pt x="171" y="105"/>
                  </a:lnTo>
                  <a:lnTo>
                    <a:pt x="143" y="130"/>
                  </a:lnTo>
                  <a:lnTo>
                    <a:pt x="143" y="200"/>
                  </a:lnTo>
                  <a:lnTo>
                    <a:pt x="115" y="224"/>
                  </a:lnTo>
                  <a:lnTo>
                    <a:pt x="59" y="215"/>
                  </a:lnTo>
                  <a:lnTo>
                    <a:pt x="47" y="229"/>
                  </a:lnTo>
                  <a:lnTo>
                    <a:pt x="53" y="241"/>
                  </a:lnTo>
                  <a:lnTo>
                    <a:pt x="29" y="265"/>
                  </a:lnTo>
                  <a:lnTo>
                    <a:pt x="7" y="265"/>
                  </a:lnTo>
                  <a:lnTo>
                    <a:pt x="11" y="313"/>
                  </a:lnTo>
                  <a:lnTo>
                    <a:pt x="0" y="318"/>
                  </a:lnTo>
                  <a:lnTo>
                    <a:pt x="8" y="358"/>
                  </a:lnTo>
                  <a:lnTo>
                    <a:pt x="0" y="375"/>
                  </a:lnTo>
                  <a:lnTo>
                    <a:pt x="29" y="399"/>
                  </a:lnTo>
                  <a:lnTo>
                    <a:pt x="32" y="426"/>
                  </a:lnTo>
                  <a:lnTo>
                    <a:pt x="25" y="440"/>
                  </a:lnTo>
                  <a:lnTo>
                    <a:pt x="42" y="462"/>
                  </a:lnTo>
                  <a:lnTo>
                    <a:pt x="32" y="486"/>
                  </a:lnTo>
                  <a:lnTo>
                    <a:pt x="17" y="508"/>
                  </a:lnTo>
                  <a:lnTo>
                    <a:pt x="32" y="536"/>
                  </a:lnTo>
                  <a:lnTo>
                    <a:pt x="54" y="570"/>
                  </a:lnTo>
                  <a:lnTo>
                    <a:pt x="66" y="632"/>
                  </a:lnTo>
                  <a:lnTo>
                    <a:pt x="86" y="652"/>
                  </a:lnTo>
                  <a:lnTo>
                    <a:pt x="107" y="640"/>
                  </a:lnTo>
                  <a:lnTo>
                    <a:pt x="125" y="635"/>
                  </a:lnTo>
                  <a:lnTo>
                    <a:pt x="158" y="650"/>
                  </a:lnTo>
                  <a:lnTo>
                    <a:pt x="195" y="682"/>
                  </a:lnTo>
                  <a:lnTo>
                    <a:pt x="221" y="683"/>
                  </a:lnTo>
                  <a:lnTo>
                    <a:pt x="219" y="652"/>
                  </a:lnTo>
                  <a:lnTo>
                    <a:pt x="198" y="608"/>
                  </a:lnTo>
                  <a:lnTo>
                    <a:pt x="201" y="603"/>
                  </a:lnTo>
                  <a:lnTo>
                    <a:pt x="211" y="598"/>
                  </a:lnTo>
                  <a:lnTo>
                    <a:pt x="212" y="608"/>
                  </a:lnTo>
                  <a:lnTo>
                    <a:pt x="215" y="616"/>
                  </a:lnTo>
                  <a:lnTo>
                    <a:pt x="224" y="628"/>
                  </a:lnTo>
                  <a:lnTo>
                    <a:pt x="233" y="640"/>
                  </a:lnTo>
                  <a:lnTo>
                    <a:pt x="243" y="647"/>
                  </a:lnTo>
                  <a:lnTo>
                    <a:pt x="249" y="647"/>
                  </a:lnTo>
                  <a:lnTo>
                    <a:pt x="253" y="640"/>
                  </a:lnTo>
                  <a:lnTo>
                    <a:pt x="257" y="632"/>
                  </a:lnTo>
                  <a:lnTo>
                    <a:pt x="261" y="630"/>
                  </a:lnTo>
                  <a:lnTo>
                    <a:pt x="262" y="622"/>
                  </a:lnTo>
                  <a:lnTo>
                    <a:pt x="250" y="611"/>
                  </a:lnTo>
                  <a:lnTo>
                    <a:pt x="250" y="601"/>
                  </a:lnTo>
                  <a:lnTo>
                    <a:pt x="254" y="592"/>
                  </a:lnTo>
                  <a:lnTo>
                    <a:pt x="257" y="587"/>
                  </a:lnTo>
                  <a:lnTo>
                    <a:pt x="262" y="586"/>
                  </a:lnTo>
                  <a:lnTo>
                    <a:pt x="266" y="579"/>
                  </a:lnTo>
                  <a:lnTo>
                    <a:pt x="264" y="576"/>
                  </a:lnTo>
                  <a:lnTo>
                    <a:pt x="272" y="568"/>
                  </a:lnTo>
                  <a:lnTo>
                    <a:pt x="280" y="564"/>
                  </a:lnTo>
                  <a:lnTo>
                    <a:pt x="279" y="553"/>
                  </a:lnTo>
                  <a:lnTo>
                    <a:pt x="287" y="554"/>
                  </a:lnTo>
                  <a:lnTo>
                    <a:pt x="296" y="554"/>
                  </a:lnTo>
                  <a:lnTo>
                    <a:pt x="300" y="560"/>
                  </a:lnTo>
                  <a:lnTo>
                    <a:pt x="307" y="561"/>
                  </a:lnTo>
                  <a:lnTo>
                    <a:pt x="309" y="568"/>
                  </a:lnTo>
                  <a:lnTo>
                    <a:pt x="314" y="569"/>
                  </a:lnTo>
                  <a:lnTo>
                    <a:pt x="318" y="561"/>
                  </a:lnTo>
                  <a:lnTo>
                    <a:pt x="325" y="557"/>
                  </a:lnTo>
                  <a:lnTo>
                    <a:pt x="331" y="558"/>
                  </a:lnTo>
                  <a:lnTo>
                    <a:pt x="334" y="560"/>
                  </a:lnTo>
                  <a:lnTo>
                    <a:pt x="339" y="557"/>
                  </a:lnTo>
                  <a:lnTo>
                    <a:pt x="338" y="553"/>
                  </a:lnTo>
                  <a:lnTo>
                    <a:pt x="361" y="543"/>
                  </a:lnTo>
                  <a:lnTo>
                    <a:pt x="367" y="543"/>
                  </a:lnTo>
                  <a:lnTo>
                    <a:pt x="372" y="540"/>
                  </a:lnTo>
                  <a:lnTo>
                    <a:pt x="382" y="532"/>
                  </a:lnTo>
                  <a:lnTo>
                    <a:pt x="388" y="532"/>
                  </a:lnTo>
                  <a:lnTo>
                    <a:pt x="396" y="525"/>
                  </a:lnTo>
                  <a:lnTo>
                    <a:pt x="398" y="526"/>
                  </a:lnTo>
                  <a:lnTo>
                    <a:pt x="404" y="525"/>
                  </a:lnTo>
                  <a:lnTo>
                    <a:pt x="411" y="525"/>
                  </a:lnTo>
                  <a:lnTo>
                    <a:pt x="424" y="479"/>
                  </a:lnTo>
                  <a:lnTo>
                    <a:pt x="470" y="467"/>
                  </a:lnTo>
                  <a:lnTo>
                    <a:pt x="491" y="445"/>
                  </a:lnTo>
                  <a:lnTo>
                    <a:pt x="496" y="371"/>
                  </a:lnTo>
                  <a:lnTo>
                    <a:pt x="508" y="366"/>
                  </a:lnTo>
                  <a:lnTo>
                    <a:pt x="489" y="343"/>
                  </a:lnTo>
                  <a:lnTo>
                    <a:pt x="513" y="335"/>
                  </a:lnTo>
                  <a:lnTo>
                    <a:pt x="519" y="307"/>
                  </a:lnTo>
                  <a:lnTo>
                    <a:pt x="525" y="278"/>
                  </a:lnTo>
                  <a:lnTo>
                    <a:pt x="522" y="246"/>
                  </a:lnTo>
                  <a:lnTo>
                    <a:pt x="540" y="246"/>
                  </a:lnTo>
                  <a:lnTo>
                    <a:pt x="548" y="230"/>
                  </a:lnTo>
                  <a:lnTo>
                    <a:pt x="536" y="208"/>
                  </a:lnTo>
                  <a:lnTo>
                    <a:pt x="512" y="188"/>
                  </a:lnTo>
                  <a:lnTo>
                    <a:pt x="536" y="186"/>
                  </a:lnTo>
                  <a:lnTo>
                    <a:pt x="540" y="167"/>
                  </a:lnTo>
                  <a:lnTo>
                    <a:pt x="520" y="161"/>
                  </a:lnTo>
                  <a:lnTo>
                    <a:pt x="499" y="126"/>
                  </a:lnTo>
                  <a:lnTo>
                    <a:pt x="487" y="75"/>
                  </a:lnTo>
                  <a:lnTo>
                    <a:pt x="477" y="81"/>
                  </a:lnTo>
                  <a:lnTo>
                    <a:pt x="476" y="106"/>
                  </a:lnTo>
                  <a:lnTo>
                    <a:pt x="489" y="156"/>
                  </a:lnTo>
                  <a:lnTo>
                    <a:pt x="479" y="168"/>
                  </a:lnTo>
                  <a:lnTo>
                    <a:pt x="450" y="161"/>
                  </a:lnTo>
                  <a:lnTo>
                    <a:pt x="400" y="118"/>
                  </a:lnTo>
                  <a:lnTo>
                    <a:pt x="369" y="77"/>
                  </a:lnTo>
                  <a:lnTo>
                    <a:pt x="365" y="40"/>
                  </a:lnTo>
                  <a:lnTo>
                    <a:pt x="342" y="24"/>
                  </a:lnTo>
                  <a:lnTo>
                    <a:pt x="308" y="40"/>
                  </a:lnTo>
                  <a:lnTo>
                    <a:pt x="293" y="67"/>
                  </a:lnTo>
                  <a:lnTo>
                    <a:pt x="271" y="72"/>
                  </a:lnTo>
                  <a:lnTo>
                    <a:pt x="255" y="31"/>
                  </a:lnTo>
                  <a:lnTo>
                    <a:pt x="255" y="0"/>
                  </a:lnTo>
                  <a:lnTo>
                    <a:pt x="182"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Freeform 7">
              <a:extLst>
                <a:ext uri="{FF2B5EF4-FFF2-40B4-BE49-F238E27FC236}">
                  <a16:creationId xmlns:a16="http://schemas.microsoft.com/office/drawing/2014/main" id="{23B80BA1-6DDA-4453-9A17-D881BC205683}"/>
                </a:ext>
              </a:extLst>
            </p:cNvPr>
            <p:cNvSpPr>
              <a:spLocks/>
            </p:cNvSpPr>
            <p:nvPr/>
          </p:nvSpPr>
          <p:spPr bwMode="auto">
            <a:xfrm>
              <a:off x="5184365" y="4756523"/>
              <a:ext cx="409428" cy="342543"/>
            </a:xfrm>
            <a:custGeom>
              <a:avLst/>
              <a:gdLst>
                <a:gd name="T0" fmla="*/ 404 w 604"/>
                <a:gd name="T1" fmla="*/ 6 h 508"/>
                <a:gd name="T2" fmla="*/ 365 w 604"/>
                <a:gd name="T3" fmla="*/ 12 h 508"/>
                <a:gd name="T4" fmla="*/ 325 w 604"/>
                <a:gd name="T5" fmla="*/ 21 h 508"/>
                <a:gd name="T6" fmla="*/ 270 w 604"/>
                <a:gd name="T7" fmla="*/ 25 h 508"/>
                <a:gd name="T8" fmla="*/ 186 w 604"/>
                <a:gd name="T9" fmla="*/ 35 h 508"/>
                <a:gd name="T10" fmla="*/ 198 w 604"/>
                <a:gd name="T11" fmla="*/ 62 h 508"/>
                <a:gd name="T12" fmla="*/ 158 w 604"/>
                <a:gd name="T13" fmla="*/ 85 h 508"/>
                <a:gd name="T14" fmla="*/ 117 w 604"/>
                <a:gd name="T15" fmla="*/ 75 h 508"/>
                <a:gd name="T16" fmla="*/ 75 w 604"/>
                <a:gd name="T17" fmla="*/ 119 h 508"/>
                <a:gd name="T18" fmla="*/ 138 w 604"/>
                <a:gd name="T19" fmla="*/ 137 h 508"/>
                <a:gd name="T20" fmla="*/ 207 w 604"/>
                <a:gd name="T21" fmla="*/ 120 h 508"/>
                <a:gd name="T22" fmla="*/ 172 w 604"/>
                <a:gd name="T23" fmla="*/ 149 h 508"/>
                <a:gd name="T24" fmla="*/ 119 w 604"/>
                <a:gd name="T25" fmla="*/ 161 h 508"/>
                <a:gd name="T26" fmla="*/ 84 w 604"/>
                <a:gd name="T27" fmla="*/ 194 h 508"/>
                <a:gd name="T28" fmla="*/ 50 w 604"/>
                <a:gd name="T29" fmla="*/ 205 h 508"/>
                <a:gd name="T30" fmla="*/ 22 w 604"/>
                <a:gd name="T31" fmla="*/ 226 h 508"/>
                <a:gd name="T32" fmla="*/ 0 w 604"/>
                <a:gd name="T33" fmla="*/ 278 h 508"/>
                <a:gd name="T34" fmla="*/ 41 w 604"/>
                <a:gd name="T35" fmla="*/ 304 h 508"/>
                <a:gd name="T36" fmla="*/ 72 w 604"/>
                <a:gd name="T37" fmla="*/ 278 h 508"/>
                <a:gd name="T38" fmla="*/ 106 w 604"/>
                <a:gd name="T39" fmla="*/ 312 h 508"/>
                <a:gd name="T40" fmla="*/ 148 w 604"/>
                <a:gd name="T41" fmla="*/ 351 h 508"/>
                <a:gd name="T42" fmla="*/ 187 w 604"/>
                <a:gd name="T43" fmla="*/ 379 h 508"/>
                <a:gd name="T44" fmla="*/ 230 w 604"/>
                <a:gd name="T45" fmla="*/ 460 h 508"/>
                <a:gd name="T46" fmla="*/ 327 w 604"/>
                <a:gd name="T47" fmla="*/ 476 h 508"/>
                <a:gd name="T48" fmla="*/ 367 w 604"/>
                <a:gd name="T49" fmla="*/ 506 h 508"/>
                <a:gd name="T50" fmla="*/ 425 w 604"/>
                <a:gd name="T51" fmla="*/ 497 h 508"/>
                <a:gd name="T52" fmla="*/ 399 w 604"/>
                <a:gd name="T53" fmla="*/ 477 h 508"/>
                <a:gd name="T54" fmla="*/ 429 w 604"/>
                <a:gd name="T55" fmla="*/ 472 h 508"/>
                <a:gd name="T56" fmla="*/ 461 w 604"/>
                <a:gd name="T57" fmla="*/ 464 h 508"/>
                <a:gd name="T58" fmla="*/ 424 w 604"/>
                <a:gd name="T59" fmla="*/ 430 h 508"/>
                <a:gd name="T60" fmla="*/ 459 w 604"/>
                <a:gd name="T61" fmla="*/ 438 h 508"/>
                <a:gd name="T62" fmla="*/ 505 w 604"/>
                <a:gd name="T63" fmla="*/ 444 h 508"/>
                <a:gd name="T64" fmla="*/ 537 w 604"/>
                <a:gd name="T65" fmla="*/ 433 h 508"/>
                <a:gd name="T66" fmla="*/ 550 w 604"/>
                <a:gd name="T67" fmla="*/ 409 h 508"/>
                <a:gd name="T68" fmla="*/ 571 w 604"/>
                <a:gd name="T69" fmla="*/ 408 h 508"/>
                <a:gd name="T70" fmla="*/ 567 w 604"/>
                <a:gd name="T71" fmla="*/ 362 h 508"/>
                <a:gd name="T72" fmla="*/ 597 w 604"/>
                <a:gd name="T73" fmla="*/ 372 h 508"/>
                <a:gd name="T74" fmla="*/ 604 w 604"/>
                <a:gd name="T75" fmla="*/ 340 h 508"/>
                <a:gd name="T76" fmla="*/ 575 w 604"/>
                <a:gd name="T77" fmla="*/ 304 h 508"/>
                <a:gd name="T78" fmla="*/ 527 w 604"/>
                <a:gd name="T79" fmla="*/ 291 h 508"/>
                <a:gd name="T80" fmla="*/ 507 w 604"/>
                <a:gd name="T81" fmla="*/ 205 h 508"/>
                <a:gd name="T82" fmla="*/ 486 w 604"/>
                <a:gd name="T83" fmla="*/ 147 h 508"/>
                <a:gd name="T84" fmla="*/ 491 w 604"/>
                <a:gd name="T85" fmla="*/ 111 h 508"/>
                <a:gd name="T86" fmla="*/ 504 w 604"/>
                <a:gd name="T87" fmla="*/ 81 h 508"/>
                <a:gd name="T88" fmla="*/ 510 w 604"/>
                <a:gd name="T89" fmla="*/ 59 h 508"/>
                <a:gd name="T90" fmla="*/ 457 w 604"/>
                <a:gd name="T91" fmla="*/ 21 h 508"/>
                <a:gd name="T92" fmla="*/ 459 w 604"/>
                <a:gd name="T93" fmla="*/ 69 h 508"/>
                <a:gd name="T94" fmla="*/ 425 w 604"/>
                <a:gd name="T95" fmla="*/ 33 h 508"/>
                <a:gd name="T96" fmla="*/ 417 w 604"/>
                <a:gd name="T9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4" h="508">
                  <a:moveTo>
                    <a:pt x="417" y="0"/>
                  </a:moveTo>
                  <a:lnTo>
                    <a:pt x="404" y="6"/>
                  </a:lnTo>
                  <a:lnTo>
                    <a:pt x="399" y="26"/>
                  </a:lnTo>
                  <a:lnTo>
                    <a:pt x="365" y="12"/>
                  </a:lnTo>
                  <a:lnTo>
                    <a:pt x="350" y="19"/>
                  </a:lnTo>
                  <a:lnTo>
                    <a:pt x="325" y="21"/>
                  </a:lnTo>
                  <a:lnTo>
                    <a:pt x="297" y="30"/>
                  </a:lnTo>
                  <a:lnTo>
                    <a:pt x="270" y="25"/>
                  </a:lnTo>
                  <a:lnTo>
                    <a:pt x="241" y="31"/>
                  </a:lnTo>
                  <a:lnTo>
                    <a:pt x="186" y="35"/>
                  </a:lnTo>
                  <a:lnTo>
                    <a:pt x="184" y="51"/>
                  </a:lnTo>
                  <a:lnTo>
                    <a:pt x="198" y="62"/>
                  </a:lnTo>
                  <a:lnTo>
                    <a:pt x="195" y="76"/>
                  </a:lnTo>
                  <a:lnTo>
                    <a:pt x="158" y="85"/>
                  </a:lnTo>
                  <a:lnTo>
                    <a:pt x="133" y="81"/>
                  </a:lnTo>
                  <a:lnTo>
                    <a:pt x="117" y="75"/>
                  </a:lnTo>
                  <a:lnTo>
                    <a:pt x="96" y="94"/>
                  </a:lnTo>
                  <a:lnTo>
                    <a:pt x="75" y="119"/>
                  </a:lnTo>
                  <a:lnTo>
                    <a:pt x="117" y="122"/>
                  </a:lnTo>
                  <a:lnTo>
                    <a:pt x="138" y="137"/>
                  </a:lnTo>
                  <a:lnTo>
                    <a:pt x="194" y="119"/>
                  </a:lnTo>
                  <a:lnTo>
                    <a:pt x="207" y="120"/>
                  </a:lnTo>
                  <a:lnTo>
                    <a:pt x="196" y="139"/>
                  </a:lnTo>
                  <a:lnTo>
                    <a:pt x="172" y="149"/>
                  </a:lnTo>
                  <a:lnTo>
                    <a:pt x="139" y="152"/>
                  </a:lnTo>
                  <a:lnTo>
                    <a:pt x="119" y="161"/>
                  </a:lnTo>
                  <a:lnTo>
                    <a:pt x="86" y="172"/>
                  </a:lnTo>
                  <a:lnTo>
                    <a:pt x="84" y="194"/>
                  </a:lnTo>
                  <a:lnTo>
                    <a:pt x="70" y="208"/>
                  </a:lnTo>
                  <a:lnTo>
                    <a:pt x="50" y="205"/>
                  </a:lnTo>
                  <a:lnTo>
                    <a:pt x="50" y="222"/>
                  </a:lnTo>
                  <a:lnTo>
                    <a:pt x="22" y="226"/>
                  </a:lnTo>
                  <a:lnTo>
                    <a:pt x="7" y="252"/>
                  </a:lnTo>
                  <a:lnTo>
                    <a:pt x="0" y="278"/>
                  </a:lnTo>
                  <a:lnTo>
                    <a:pt x="8" y="290"/>
                  </a:lnTo>
                  <a:lnTo>
                    <a:pt x="41" y="304"/>
                  </a:lnTo>
                  <a:lnTo>
                    <a:pt x="57" y="270"/>
                  </a:lnTo>
                  <a:lnTo>
                    <a:pt x="72" y="278"/>
                  </a:lnTo>
                  <a:lnTo>
                    <a:pt x="77" y="293"/>
                  </a:lnTo>
                  <a:lnTo>
                    <a:pt x="106" y="312"/>
                  </a:lnTo>
                  <a:lnTo>
                    <a:pt x="135" y="326"/>
                  </a:lnTo>
                  <a:lnTo>
                    <a:pt x="148" y="351"/>
                  </a:lnTo>
                  <a:lnTo>
                    <a:pt x="169" y="375"/>
                  </a:lnTo>
                  <a:lnTo>
                    <a:pt x="187" y="379"/>
                  </a:lnTo>
                  <a:lnTo>
                    <a:pt x="195" y="391"/>
                  </a:lnTo>
                  <a:lnTo>
                    <a:pt x="230" y="460"/>
                  </a:lnTo>
                  <a:lnTo>
                    <a:pt x="283" y="462"/>
                  </a:lnTo>
                  <a:lnTo>
                    <a:pt x="327" y="476"/>
                  </a:lnTo>
                  <a:lnTo>
                    <a:pt x="346" y="504"/>
                  </a:lnTo>
                  <a:lnTo>
                    <a:pt x="367" y="506"/>
                  </a:lnTo>
                  <a:lnTo>
                    <a:pt x="392" y="508"/>
                  </a:lnTo>
                  <a:lnTo>
                    <a:pt x="425" y="497"/>
                  </a:lnTo>
                  <a:lnTo>
                    <a:pt x="424" y="484"/>
                  </a:lnTo>
                  <a:lnTo>
                    <a:pt x="399" y="477"/>
                  </a:lnTo>
                  <a:lnTo>
                    <a:pt x="412" y="470"/>
                  </a:lnTo>
                  <a:lnTo>
                    <a:pt x="429" y="472"/>
                  </a:lnTo>
                  <a:lnTo>
                    <a:pt x="448" y="485"/>
                  </a:lnTo>
                  <a:lnTo>
                    <a:pt x="461" y="464"/>
                  </a:lnTo>
                  <a:lnTo>
                    <a:pt x="446" y="450"/>
                  </a:lnTo>
                  <a:lnTo>
                    <a:pt x="424" y="430"/>
                  </a:lnTo>
                  <a:lnTo>
                    <a:pt x="444" y="422"/>
                  </a:lnTo>
                  <a:lnTo>
                    <a:pt x="459" y="438"/>
                  </a:lnTo>
                  <a:lnTo>
                    <a:pt x="475" y="437"/>
                  </a:lnTo>
                  <a:lnTo>
                    <a:pt x="505" y="444"/>
                  </a:lnTo>
                  <a:lnTo>
                    <a:pt x="518" y="429"/>
                  </a:lnTo>
                  <a:lnTo>
                    <a:pt x="537" y="433"/>
                  </a:lnTo>
                  <a:lnTo>
                    <a:pt x="541" y="408"/>
                  </a:lnTo>
                  <a:lnTo>
                    <a:pt x="550" y="409"/>
                  </a:lnTo>
                  <a:lnTo>
                    <a:pt x="555" y="411"/>
                  </a:lnTo>
                  <a:lnTo>
                    <a:pt x="571" y="408"/>
                  </a:lnTo>
                  <a:lnTo>
                    <a:pt x="562" y="399"/>
                  </a:lnTo>
                  <a:lnTo>
                    <a:pt x="567" y="362"/>
                  </a:lnTo>
                  <a:lnTo>
                    <a:pt x="587" y="379"/>
                  </a:lnTo>
                  <a:lnTo>
                    <a:pt x="597" y="372"/>
                  </a:lnTo>
                  <a:lnTo>
                    <a:pt x="589" y="356"/>
                  </a:lnTo>
                  <a:lnTo>
                    <a:pt x="604" y="340"/>
                  </a:lnTo>
                  <a:lnTo>
                    <a:pt x="598" y="315"/>
                  </a:lnTo>
                  <a:lnTo>
                    <a:pt x="575" y="304"/>
                  </a:lnTo>
                  <a:lnTo>
                    <a:pt x="574" y="290"/>
                  </a:lnTo>
                  <a:lnTo>
                    <a:pt x="527" y="291"/>
                  </a:lnTo>
                  <a:lnTo>
                    <a:pt x="504" y="258"/>
                  </a:lnTo>
                  <a:lnTo>
                    <a:pt x="507" y="205"/>
                  </a:lnTo>
                  <a:lnTo>
                    <a:pt x="491" y="177"/>
                  </a:lnTo>
                  <a:lnTo>
                    <a:pt x="486" y="147"/>
                  </a:lnTo>
                  <a:lnTo>
                    <a:pt x="500" y="132"/>
                  </a:lnTo>
                  <a:lnTo>
                    <a:pt x="491" y="111"/>
                  </a:lnTo>
                  <a:lnTo>
                    <a:pt x="507" y="99"/>
                  </a:lnTo>
                  <a:lnTo>
                    <a:pt x="504" y="81"/>
                  </a:lnTo>
                  <a:lnTo>
                    <a:pt x="495" y="79"/>
                  </a:lnTo>
                  <a:lnTo>
                    <a:pt x="510" y="59"/>
                  </a:lnTo>
                  <a:lnTo>
                    <a:pt x="497" y="30"/>
                  </a:lnTo>
                  <a:lnTo>
                    <a:pt x="457" y="21"/>
                  </a:lnTo>
                  <a:lnTo>
                    <a:pt x="449" y="33"/>
                  </a:lnTo>
                  <a:lnTo>
                    <a:pt x="459" y="69"/>
                  </a:lnTo>
                  <a:lnTo>
                    <a:pt x="437" y="70"/>
                  </a:lnTo>
                  <a:lnTo>
                    <a:pt x="425" y="33"/>
                  </a:lnTo>
                  <a:lnTo>
                    <a:pt x="434" y="12"/>
                  </a:lnTo>
                  <a:lnTo>
                    <a:pt x="417"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Freeform 17">
              <a:extLst>
                <a:ext uri="{FF2B5EF4-FFF2-40B4-BE49-F238E27FC236}">
                  <a16:creationId xmlns:a16="http://schemas.microsoft.com/office/drawing/2014/main" id="{8ECAC6A6-F624-4C78-A2A4-D41032EF9D31}"/>
                </a:ext>
              </a:extLst>
            </p:cNvPr>
            <p:cNvSpPr>
              <a:spLocks/>
            </p:cNvSpPr>
            <p:nvPr/>
          </p:nvSpPr>
          <p:spPr bwMode="auto">
            <a:xfrm>
              <a:off x="4410100" y="4138326"/>
              <a:ext cx="553337" cy="845207"/>
            </a:xfrm>
            <a:custGeom>
              <a:avLst/>
              <a:gdLst>
                <a:gd name="T0" fmla="*/ 202 w 817"/>
                <a:gd name="T1" fmla="*/ 16 h 1259"/>
                <a:gd name="T2" fmla="*/ 226 w 817"/>
                <a:gd name="T3" fmla="*/ 116 h 1259"/>
                <a:gd name="T4" fmla="*/ 270 w 817"/>
                <a:gd name="T5" fmla="*/ 233 h 1259"/>
                <a:gd name="T6" fmla="*/ 292 w 817"/>
                <a:gd name="T7" fmla="*/ 309 h 1259"/>
                <a:gd name="T8" fmla="*/ 257 w 817"/>
                <a:gd name="T9" fmla="*/ 421 h 1259"/>
                <a:gd name="T10" fmla="*/ 253 w 817"/>
                <a:gd name="T11" fmla="*/ 534 h 1259"/>
                <a:gd name="T12" fmla="*/ 213 w 817"/>
                <a:gd name="T13" fmla="*/ 601 h 1259"/>
                <a:gd name="T14" fmla="*/ 165 w 817"/>
                <a:gd name="T15" fmla="*/ 644 h 1259"/>
                <a:gd name="T16" fmla="*/ 115 w 817"/>
                <a:gd name="T17" fmla="*/ 669 h 1259"/>
                <a:gd name="T18" fmla="*/ 58 w 817"/>
                <a:gd name="T19" fmla="*/ 689 h 1259"/>
                <a:gd name="T20" fmla="*/ 76 w 817"/>
                <a:gd name="T21" fmla="*/ 761 h 1259"/>
                <a:gd name="T22" fmla="*/ 49 w 817"/>
                <a:gd name="T23" fmla="*/ 801 h 1259"/>
                <a:gd name="T24" fmla="*/ 0 w 817"/>
                <a:gd name="T25" fmla="*/ 836 h 1259"/>
                <a:gd name="T26" fmla="*/ 17 w 817"/>
                <a:gd name="T27" fmla="*/ 955 h 1259"/>
                <a:gd name="T28" fmla="*/ 24 w 817"/>
                <a:gd name="T29" fmla="*/ 1042 h 1259"/>
                <a:gd name="T30" fmla="*/ 101 w 817"/>
                <a:gd name="T31" fmla="*/ 1069 h 1259"/>
                <a:gd name="T32" fmla="*/ 147 w 817"/>
                <a:gd name="T33" fmla="*/ 1027 h 1259"/>
                <a:gd name="T34" fmla="*/ 179 w 817"/>
                <a:gd name="T35" fmla="*/ 1079 h 1259"/>
                <a:gd name="T36" fmla="*/ 212 w 817"/>
                <a:gd name="T37" fmla="*/ 1105 h 1259"/>
                <a:gd name="T38" fmla="*/ 265 w 817"/>
                <a:gd name="T39" fmla="*/ 1079 h 1259"/>
                <a:gd name="T40" fmla="*/ 302 w 817"/>
                <a:gd name="T41" fmla="*/ 1105 h 1259"/>
                <a:gd name="T42" fmla="*/ 340 w 817"/>
                <a:gd name="T43" fmla="*/ 1140 h 1259"/>
                <a:gd name="T44" fmla="*/ 369 w 817"/>
                <a:gd name="T45" fmla="*/ 1159 h 1259"/>
                <a:gd name="T46" fmla="*/ 392 w 817"/>
                <a:gd name="T47" fmla="*/ 1183 h 1259"/>
                <a:gd name="T48" fmla="*/ 430 w 817"/>
                <a:gd name="T49" fmla="*/ 1259 h 1259"/>
                <a:gd name="T50" fmla="*/ 436 w 817"/>
                <a:gd name="T51" fmla="*/ 1157 h 1259"/>
                <a:gd name="T52" fmla="*/ 404 w 817"/>
                <a:gd name="T53" fmla="*/ 1053 h 1259"/>
                <a:gd name="T54" fmla="*/ 421 w 817"/>
                <a:gd name="T55" fmla="*/ 994 h 1259"/>
                <a:gd name="T56" fmla="*/ 441 w 817"/>
                <a:gd name="T57" fmla="*/ 1020 h 1259"/>
                <a:gd name="T58" fmla="*/ 452 w 817"/>
                <a:gd name="T59" fmla="*/ 1001 h 1259"/>
                <a:gd name="T60" fmla="*/ 490 w 817"/>
                <a:gd name="T61" fmla="*/ 984 h 1259"/>
                <a:gd name="T62" fmla="*/ 525 w 817"/>
                <a:gd name="T63" fmla="*/ 1046 h 1259"/>
                <a:gd name="T64" fmla="*/ 556 w 817"/>
                <a:gd name="T65" fmla="*/ 997 h 1259"/>
                <a:gd name="T66" fmla="*/ 597 w 817"/>
                <a:gd name="T67" fmla="*/ 1010 h 1259"/>
                <a:gd name="T68" fmla="*/ 639 w 817"/>
                <a:gd name="T69" fmla="*/ 1010 h 1259"/>
                <a:gd name="T70" fmla="*/ 682 w 817"/>
                <a:gd name="T71" fmla="*/ 1021 h 1259"/>
                <a:gd name="T72" fmla="*/ 671 w 817"/>
                <a:gd name="T73" fmla="*/ 1114 h 1259"/>
                <a:gd name="T74" fmla="*/ 652 w 817"/>
                <a:gd name="T75" fmla="*/ 1180 h 1259"/>
                <a:gd name="T76" fmla="*/ 676 w 817"/>
                <a:gd name="T77" fmla="*/ 1162 h 1259"/>
                <a:gd name="T78" fmla="*/ 713 w 817"/>
                <a:gd name="T79" fmla="*/ 1159 h 1259"/>
                <a:gd name="T80" fmla="*/ 731 w 817"/>
                <a:gd name="T81" fmla="*/ 1184 h 1259"/>
                <a:gd name="T82" fmla="*/ 767 w 817"/>
                <a:gd name="T83" fmla="*/ 1152 h 1259"/>
                <a:gd name="T84" fmla="*/ 759 w 817"/>
                <a:gd name="T85" fmla="*/ 1103 h 1259"/>
                <a:gd name="T86" fmla="*/ 767 w 817"/>
                <a:gd name="T87" fmla="*/ 1028 h 1259"/>
                <a:gd name="T88" fmla="*/ 784 w 817"/>
                <a:gd name="T89" fmla="*/ 979 h 1259"/>
                <a:gd name="T90" fmla="*/ 793 w 817"/>
                <a:gd name="T91" fmla="*/ 911 h 1259"/>
                <a:gd name="T92" fmla="*/ 812 w 817"/>
                <a:gd name="T93" fmla="*/ 901 h 1259"/>
                <a:gd name="T94" fmla="*/ 801 w 817"/>
                <a:gd name="T95" fmla="*/ 820 h 1259"/>
                <a:gd name="T96" fmla="*/ 791 w 817"/>
                <a:gd name="T97" fmla="*/ 770 h 1259"/>
                <a:gd name="T98" fmla="*/ 802 w 817"/>
                <a:gd name="T99" fmla="*/ 728 h 1259"/>
                <a:gd name="T100" fmla="*/ 791 w 817"/>
                <a:gd name="T101" fmla="*/ 676 h 1259"/>
                <a:gd name="T102" fmla="*/ 817 w 817"/>
                <a:gd name="T103" fmla="*/ 643 h 1259"/>
                <a:gd name="T104" fmla="*/ 747 w 817"/>
                <a:gd name="T105" fmla="*/ 572 h 1259"/>
                <a:gd name="T106" fmla="*/ 726 w 817"/>
                <a:gd name="T107" fmla="*/ 487 h 1259"/>
                <a:gd name="T108" fmla="*/ 693 w 817"/>
                <a:gd name="T109" fmla="*/ 472 h 1259"/>
                <a:gd name="T110" fmla="*/ 677 w 817"/>
                <a:gd name="T111" fmla="*/ 518 h 1259"/>
                <a:gd name="T112" fmla="*/ 601 w 817"/>
                <a:gd name="T113" fmla="*/ 383 h 1259"/>
                <a:gd name="T114" fmla="*/ 546 w 817"/>
                <a:gd name="T115" fmla="*/ 363 h 1259"/>
                <a:gd name="T116" fmla="*/ 495 w 817"/>
                <a:gd name="T117" fmla="*/ 251 h 1259"/>
                <a:gd name="T118" fmla="*/ 469 w 817"/>
                <a:gd name="T119" fmla="*/ 215 h 1259"/>
                <a:gd name="T120" fmla="*/ 334 w 817"/>
                <a:gd name="T121" fmla="*/ 29 h 1259"/>
                <a:gd name="T122" fmla="*/ 311 w 817"/>
                <a:gd name="T123" fmla="*/ 5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7" h="1259">
                  <a:moveTo>
                    <a:pt x="274" y="0"/>
                  </a:moveTo>
                  <a:lnTo>
                    <a:pt x="202" y="16"/>
                  </a:lnTo>
                  <a:lnTo>
                    <a:pt x="229" y="91"/>
                  </a:lnTo>
                  <a:lnTo>
                    <a:pt x="226" y="116"/>
                  </a:lnTo>
                  <a:lnTo>
                    <a:pt x="239" y="176"/>
                  </a:lnTo>
                  <a:lnTo>
                    <a:pt x="270" y="233"/>
                  </a:lnTo>
                  <a:lnTo>
                    <a:pt x="268" y="261"/>
                  </a:lnTo>
                  <a:lnTo>
                    <a:pt x="292" y="309"/>
                  </a:lnTo>
                  <a:lnTo>
                    <a:pt x="291" y="372"/>
                  </a:lnTo>
                  <a:lnTo>
                    <a:pt x="257" y="421"/>
                  </a:lnTo>
                  <a:lnTo>
                    <a:pt x="265" y="503"/>
                  </a:lnTo>
                  <a:lnTo>
                    <a:pt x="253" y="534"/>
                  </a:lnTo>
                  <a:lnTo>
                    <a:pt x="233" y="587"/>
                  </a:lnTo>
                  <a:lnTo>
                    <a:pt x="213" y="601"/>
                  </a:lnTo>
                  <a:lnTo>
                    <a:pt x="203" y="627"/>
                  </a:lnTo>
                  <a:lnTo>
                    <a:pt x="165" y="644"/>
                  </a:lnTo>
                  <a:lnTo>
                    <a:pt x="146" y="665"/>
                  </a:lnTo>
                  <a:lnTo>
                    <a:pt x="115" y="669"/>
                  </a:lnTo>
                  <a:lnTo>
                    <a:pt x="91" y="659"/>
                  </a:lnTo>
                  <a:lnTo>
                    <a:pt x="58" y="689"/>
                  </a:lnTo>
                  <a:lnTo>
                    <a:pt x="76" y="726"/>
                  </a:lnTo>
                  <a:lnTo>
                    <a:pt x="76" y="761"/>
                  </a:lnTo>
                  <a:lnTo>
                    <a:pt x="58" y="780"/>
                  </a:lnTo>
                  <a:lnTo>
                    <a:pt x="49" y="801"/>
                  </a:lnTo>
                  <a:lnTo>
                    <a:pt x="15" y="807"/>
                  </a:lnTo>
                  <a:lnTo>
                    <a:pt x="0" y="836"/>
                  </a:lnTo>
                  <a:lnTo>
                    <a:pt x="11" y="894"/>
                  </a:lnTo>
                  <a:lnTo>
                    <a:pt x="17" y="955"/>
                  </a:lnTo>
                  <a:lnTo>
                    <a:pt x="26" y="980"/>
                  </a:lnTo>
                  <a:lnTo>
                    <a:pt x="24" y="1042"/>
                  </a:lnTo>
                  <a:lnTo>
                    <a:pt x="62" y="1029"/>
                  </a:lnTo>
                  <a:lnTo>
                    <a:pt x="101" y="1069"/>
                  </a:lnTo>
                  <a:lnTo>
                    <a:pt x="97" y="1026"/>
                  </a:lnTo>
                  <a:lnTo>
                    <a:pt x="147" y="1027"/>
                  </a:lnTo>
                  <a:lnTo>
                    <a:pt x="155" y="1069"/>
                  </a:lnTo>
                  <a:lnTo>
                    <a:pt x="179" y="1079"/>
                  </a:lnTo>
                  <a:lnTo>
                    <a:pt x="201" y="1074"/>
                  </a:lnTo>
                  <a:lnTo>
                    <a:pt x="212" y="1105"/>
                  </a:lnTo>
                  <a:lnTo>
                    <a:pt x="245" y="1113"/>
                  </a:lnTo>
                  <a:lnTo>
                    <a:pt x="265" y="1079"/>
                  </a:lnTo>
                  <a:lnTo>
                    <a:pt x="286" y="1090"/>
                  </a:lnTo>
                  <a:lnTo>
                    <a:pt x="302" y="1105"/>
                  </a:lnTo>
                  <a:lnTo>
                    <a:pt x="302" y="1153"/>
                  </a:lnTo>
                  <a:lnTo>
                    <a:pt x="340" y="1140"/>
                  </a:lnTo>
                  <a:lnTo>
                    <a:pt x="342" y="1163"/>
                  </a:lnTo>
                  <a:lnTo>
                    <a:pt x="369" y="1159"/>
                  </a:lnTo>
                  <a:lnTo>
                    <a:pt x="376" y="1182"/>
                  </a:lnTo>
                  <a:lnTo>
                    <a:pt x="392" y="1183"/>
                  </a:lnTo>
                  <a:lnTo>
                    <a:pt x="399" y="1240"/>
                  </a:lnTo>
                  <a:lnTo>
                    <a:pt x="430" y="1259"/>
                  </a:lnTo>
                  <a:lnTo>
                    <a:pt x="444" y="1246"/>
                  </a:lnTo>
                  <a:lnTo>
                    <a:pt x="436" y="1157"/>
                  </a:lnTo>
                  <a:lnTo>
                    <a:pt x="422" y="1098"/>
                  </a:lnTo>
                  <a:lnTo>
                    <a:pt x="404" y="1053"/>
                  </a:lnTo>
                  <a:lnTo>
                    <a:pt x="421" y="1037"/>
                  </a:lnTo>
                  <a:lnTo>
                    <a:pt x="421" y="994"/>
                  </a:lnTo>
                  <a:lnTo>
                    <a:pt x="430" y="1008"/>
                  </a:lnTo>
                  <a:lnTo>
                    <a:pt x="441" y="1020"/>
                  </a:lnTo>
                  <a:lnTo>
                    <a:pt x="460" y="1018"/>
                  </a:lnTo>
                  <a:lnTo>
                    <a:pt x="452" y="1001"/>
                  </a:lnTo>
                  <a:lnTo>
                    <a:pt x="461" y="988"/>
                  </a:lnTo>
                  <a:lnTo>
                    <a:pt x="490" y="984"/>
                  </a:lnTo>
                  <a:lnTo>
                    <a:pt x="506" y="1005"/>
                  </a:lnTo>
                  <a:lnTo>
                    <a:pt x="525" y="1046"/>
                  </a:lnTo>
                  <a:lnTo>
                    <a:pt x="547" y="1024"/>
                  </a:lnTo>
                  <a:lnTo>
                    <a:pt x="556" y="997"/>
                  </a:lnTo>
                  <a:lnTo>
                    <a:pt x="583" y="985"/>
                  </a:lnTo>
                  <a:lnTo>
                    <a:pt x="597" y="1010"/>
                  </a:lnTo>
                  <a:lnTo>
                    <a:pt x="618" y="992"/>
                  </a:lnTo>
                  <a:lnTo>
                    <a:pt x="639" y="1010"/>
                  </a:lnTo>
                  <a:lnTo>
                    <a:pt x="657" y="1022"/>
                  </a:lnTo>
                  <a:lnTo>
                    <a:pt x="682" y="1021"/>
                  </a:lnTo>
                  <a:lnTo>
                    <a:pt x="691" y="1074"/>
                  </a:lnTo>
                  <a:lnTo>
                    <a:pt x="671" y="1114"/>
                  </a:lnTo>
                  <a:lnTo>
                    <a:pt x="653" y="1148"/>
                  </a:lnTo>
                  <a:lnTo>
                    <a:pt x="652" y="1180"/>
                  </a:lnTo>
                  <a:lnTo>
                    <a:pt x="662" y="1184"/>
                  </a:lnTo>
                  <a:lnTo>
                    <a:pt x="676" y="1162"/>
                  </a:lnTo>
                  <a:lnTo>
                    <a:pt x="697" y="1145"/>
                  </a:lnTo>
                  <a:lnTo>
                    <a:pt x="713" y="1159"/>
                  </a:lnTo>
                  <a:lnTo>
                    <a:pt x="703" y="1184"/>
                  </a:lnTo>
                  <a:lnTo>
                    <a:pt x="731" y="1184"/>
                  </a:lnTo>
                  <a:lnTo>
                    <a:pt x="747" y="1209"/>
                  </a:lnTo>
                  <a:lnTo>
                    <a:pt x="767" y="1152"/>
                  </a:lnTo>
                  <a:lnTo>
                    <a:pt x="754" y="1117"/>
                  </a:lnTo>
                  <a:lnTo>
                    <a:pt x="759" y="1103"/>
                  </a:lnTo>
                  <a:lnTo>
                    <a:pt x="755" y="1074"/>
                  </a:lnTo>
                  <a:lnTo>
                    <a:pt x="767" y="1028"/>
                  </a:lnTo>
                  <a:lnTo>
                    <a:pt x="767" y="1022"/>
                  </a:lnTo>
                  <a:lnTo>
                    <a:pt x="784" y="979"/>
                  </a:lnTo>
                  <a:lnTo>
                    <a:pt x="811" y="951"/>
                  </a:lnTo>
                  <a:lnTo>
                    <a:pt x="793" y="911"/>
                  </a:lnTo>
                  <a:lnTo>
                    <a:pt x="799" y="896"/>
                  </a:lnTo>
                  <a:lnTo>
                    <a:pt x="812" y="901"/>
                  </a:lnTo>
                  <a:lnTo>
                    <a:pt x="811" y="867"/>
                  </a:lnTo>
                  <a:lnTo>
                    <a:pt x="801" y="820"/>
                  </a:lnTo>
                  <a:lnTo>
                    <a:pt x="807" y="800"/>
                  </a:lnTo>
                  <a:lnTo>
                    <a:pt x="791" y="770"/>
                  </a:lnTo>
                  <a:lnTo>
                    <a:pt x="808" y="760"/>
                  </a:lnTo>
                  <a:lnTo>
                    <a:pt x="802" y="728"/>
                  </a:lnTo>
                  <a:lnTo>
                    <a:pt x="807" y="684"/>
                  </a:lnTo>
                  <a:lnTo>
                    <a:pt x="791" y="676"/>
                  </a:lnTo>
                  <a:lnTo>
                    <a:pt x="782" y="655"/>
                  </a:lnTo>
                  <a:lnTo>
                    <a:pt x="817" y="643"/>
                  </a:lnTo>
                  <a:lnTo>
                    <a:pt x="811" y="616"/>
                  </a:lnTo>
                  <a:lnTo>
                    <a:pt x="747" y="572"/>
                  </a:lnTo>
                  <a:lnTo>
                    <a:pt x="740" y="526"/>
                  </a:lnTo>
                  <a:lnTo>
                    <a:pt x="726" y="487"/>
                  </a:lnTo>
                  <a:lnTo>
                    <a:pt x="698" y="489"/>
                  </a:lnTo>
                  <a:lnTo>
                    <a:pt x="693" y="472"/>
                  </a:lnTo>
                  <a:lnTo>
                    <a:pt x="672" y="472"/>
                  </a:lnTo>
                  <a:lnTo>
                    <a:pt x="677" y="518"/>
                  </a:lnTo>
                  <a:lnTo>
                    <a:pt x="644" y="470"/>
                  </a:lnTo>
                  <a:lnTo>
                    <a:pt x="601" y="383"/>
                  </a:lnTo>
                  <a:lnTo>
                    <a:pt x="566" y="379"/>
                  </a:lnTo>
                  <a:lnTo>
                    <a:pt x="546" y="363"/>
                  </a:lnTo>
                  <a:lnTo>
                    <a:pt x="530" y="316"/>
                  </a:lnTo>
                  <a:lnTo>
                    <a:pt x="495" y="251"/>
                  </a:lnTo>
                  <a:lnTo>
                    <a:pt x="484" y="216"/>
                  </a:lnTo>
                  <a:lnTo>
                    <a:pt x="469" y="215"/>
                  </a:lnTo>
                  <a:lnTo>
                    <a:pt x="461" y="175"/>
                  </a:lnTo>
                  <a:lnTo>
                    <a:pt x="334" y="29"/>
                  </a:lnTo>
                  <a:lnTo>
                    <a:pt x="328" y="0"/>
                  </a:lnTo>
                  <a:lnTo>
                    <a:pt x="311" y="5"/>
                  </a:lnTo>
                  <a:lnTo>
                    <a:pt x="274"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18">
              <a:extLst>
                <a:ext uri="{FF2B5EF4-FFF2-40B4-BE49-F238E27FC236}">
                  <a16:creationId xmlns:a16="http://schemas.microsoft.com/office/drawing/2014/main" id="{D1DACCB4-141F-4D2C-B462-E8AB5990BF75}"/>
                </a:ext>
              </a:extLst>
            </p:cNvPr>
            <p:cNvSpPr>
              <a:spLocks/>
            </p:cNvSpPr>
            <p:nvPr/>
          </p:nvSpPr>
          <p:spPr bwMode="auto">
            <a:xfrm>
              <a:off x="4914792" y="4515325"/>
              <a:ext cx="304031" cy="555364"/>
            </a:xfrm>
            <a:custGeom>
              <a:avLst/>
              <a:gdLst>
                <a:gd name="T0" fmla="*/ 167 w 450"/>
                <a:gd name="T1" fmla="*/ 1 h 826"/>
                <a:gd name="T2" fmla="*/ 153 w 450"/>
                <a:gd name="T3" fmla="*/ 69 h 826"/>
                <a:gd name="T4" fmla="*/ 70 w 450"/>
                <a:gd name="T5" fmla="*/ 82 h 826"/>
                <a:gd name="T6" fmla="*/ 44 w 450"/>
                <a:gd name="T7" fmla="*/ 115 h 826"/>
                <a:gd name="T8" fmla="*/ 55 w 450"/>
                <a:gd name="T9" fmla="*/ 167 h 826"/>
                <a:gd name="T10" fmla="*/ 44 w 450"/>
                <a:gd name="T11" fmla="*/ 209 h 826"/>
                <a:gd name="T12" fmla="*/ 54 w 450"/>
                <a:gd name="T13" fmla="*/ 259 h 826"/>
                <a:gd name="T14" fmla="*/ 65 w 450"/>
                <a:gd name="T15" fmla="*/ 340 h 826"/>
                <a:gd name="T16" fmla="*/ 46 w 450"/>
                <a:gd name="T17" fmla="*/ 350 h 826"/>
                <a:gd name="T18" fmla="*/ 37 w 450"/>
                <a:gd name="T19" fmla="*/ 418 h 826"/>
                <a:gd name="T20" fmla="*/ 20 w 450"/>
                <a:gd name="T21" fmla="*/ 467 h 826"/>
                <a:gd name="T22" fmla="*/ 12 w 450"/>
                <a:gd name="T23" fmla="*/ 542 h 826"/>
                <a:gd name="T24" fmla="*/ 20 w 450"/>
                <a:gd name="T25" fmla="*/ 591 h 826"/>
                <a:gd name="T26" fmla="*/ 11 w 450"/>
                <a:gd name="T27" fmla="*/ 710 h 826"/>
                <a:gd name="T28" fmla="*/ 16 w 450"/>
                <a:gd name="T29" fmla="*/ 744 h 826"/>
                <a:gd name="T30" fmla="*/ 55 w 450"/>
                <a:gd name="T31" fmla="*/ 767 h 826"/>
                <a:gd name="T32" fmla="*/ 78 w 450"/>
                <a:gd name="T33" fmla="*/ 809 h 826"/>
                <a:gd name="T34" fmla="*/ 96 w 450"/>
                <a:gd name="T35" fmla="*/ 821 h 826"/>
                <a:gd name="T36" fmla="*/ 122 w 450"/>
                <a:gd name="T37" fmla="*/ 798 h 826"/>
                <a:gd name="T38" fmla="*/ 162 w 450"/>
                <a:gd name="T39" fmla="*/ 805 h 826"/>
                <a:gd name="T40" fmla="*/ 200 w 450"/>
                <a:gd name="T41" fmla="*/ 752 h 826"/>
                <a:gd name="T42" fmla="*/ 210 w 450"/>
                <a:gd name="T43" fmla="*/ 780 h 826"/>
                <a:gd name="T44" fmla="*/ 199 w 450"/>
                <a:gd name="T45" fmla="*/ 826 h 826"/>
                <a:gd name="T46" fmla="*/ 232 w 450"/>
                <a:gd name="T47" fmla="*/ 788 h 826"/>
                <a:gd name="T48" fmla="*/ 258 w 450"/>
                <a:gd name="T49" fmla="*/ 748 h 826"/>
                <a:gd name="T50" fmla="*/ 293 w 450"/>
                <a:gd name="T51" fmla="*/ 725 h 826"/>
                <a:gd name="T52" fmla="*/ 335 w 450"/>
                <a:gd name="T53" fmla="*/ 734 h 826"/>
                <a:gd name="T54" fmla="*/ 350 w 450"/>
                <a:gd name="T55" fmla="*/ 724 h 826"/>
                <a:gd name="T56" fmla="*/ 389 w 450"/>
                <a:gd name="T57" fmla="*/ 705 h 826"/>
                <a:gd name="T58" fmla="*/ 408 w 450"/>
                <a:gd name="T59" fmla="*/ 651 h 826"/>
                <a:gd name="T60" fmla="*/ 407 w 450"/>
                <a:gd name="T61" fmla="*/ 613 h 826"/>
                <a:gd name="T62" fmla="*/ 450 w 450"/>
                <a:gd name="T63" fmla="*/ 583 h 826"/>
                <a:gd name="T64" fmla="*/ 415 w 450"/>
                <a:gd name="T65" fmla="*/ 562 h 826"/>
                <a:gd name="T66" fmla="*/ 411 w 450"/>
                <a:gd name="T67" fmla="*/ 522 h 826"/>
                <a:gd name="T68" fmla="*/ 348 w 450"/>
                <a:gd name="T69" fmla="*/ 505 h 826"/>
                <a:gd name="T70" fmla="*/ 305 w 450"/>
                <a:gd name="T71" fmla="*/ 473 h 826"/>
                <a:gd name="T72" fmla="*/ 385 w 450"/>
                <a:gd name="T73" fmla="*/ 462 h 826"/>
                <a:gd name="T74" fmla="*/ 412 w 450"/>
                <a:gd name="T75" fmla="*/ 448 h 826"/>
                <a:gd name="T76" fmla="*/ 432 w 450"/>
                <a:gd name="T77" fmla="*/ 407 h 826"/>
                <a:gd name="T78" fmla="*/ 422 w 450"/>
                <a:gd name="T79" fmla="*/ 367 h 826"/>
                <a:gd name="T80" fmla="*/ 404 w 450"/>
                <a:gd name="T81" fmla="*/ 348 h 826"/>
                <a:gd name="T82" fmla="*/ 400 w 450"/>
                <a:gd name="T83" fmla="*/ 286 h 826"/>
                <a:gd name="T84" fmla="*/ 368 w 450"/>
                <a:gd name="T85" fmla="*/ 272 h 826"/>
                <a:gd name="T86" fmla="*/ 366 w 450"/>
                <a:gd name="T87" fmla="*/ 191 h 826"/>
                <a:gd name="T88" fmla="*/ 343 w 450"/>
                <a:gd name="T89" fmla="*/ 154 h 826"/>
                <a:gd name="T90" fmla="*/ 289 w 450"/>
                <a:gd name="T91" fmla="*/ 78 h 826"/>
                <a:gd name="T92" fmla="*/ 247 w 450"/>
                <a:gd name="T93" fmla="*/ 32 h 826"/>
                <a:gd name="T94" fmla="*/ 225 w 450"/>
                <a:gd name="T95" fmla="*/ 24 h 826"/>
                <a:gd name="T96" fmla="*/ 185 w 450"/>
                <a:gd name="T97" fmla="*/ 2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0" h="826">
                  <a:moveTo>
                    <a:pt x="182" y="0"/>
                  </a:moveTo>
                  <a:lnTo>
                    <a:pt x="167" y="1"/>
                  </a:lnTo>
                  <a:lnTo>
                    <a:pt x="145" y="15"/>
                  </a:lnTo>
                  <a:lnTo>
                    <a:pt x="153" y="69"/>
                  </a:lnTo>
                  <a:lnTo>
                    <a:pt x="64" y="55"/>
                  </a:lnTo>
                  <a:lnTo>
                    <a:pt x="70" y="82"/>
                  </a:lnTo>
                  <a:lnTo>
                    <a:pt x="35" y="94"/>
                  </a:lnTo>
                  <a:lnTo>
                    <a:pt x="44" y="115"/>
                  </a:lnTo>
                  <a:lnTo>
                    <a:pt x="60" y="123"/>
                  </a:lnTo>
                  <a:lnTo>
                    <a:pt x="55" y="167"/>
                  </a:lnTo>
                  <a:lnTo>
                    <a:pt x="61" y="199"/>
                  </a:lnTo>
                  <a:lnTo>
                    <a:pt x="44" y="209"/>
                  </a:lnTo>
                  <a:lnTo>
                    <a:pt x="60" y="239"/>
                  </a:lnTo>
                  <a:lnTo>
                    <a:pt x="54" y="259"/>
                  </a:lnTo>
                  <a:lnTo>
                    <a:pt x="64" y="306"/>
                  </a:lnTo>
                  <a:lnTo>
                    <a:pt x="65" y="340"/>
                  </a:lnTo>
                  <a:lnTo>
                    <a:pt x="52" y="335"/>
                  </a:lnTo>
                  <a:lnTo>
                    <a:pt x="46" y="350"/>
                  </a:lnTo>
                  <a:lnTo>
                    <a:pt x="64" y="390"/>
                  </a:lnTo>
                  <a:lnTo>
                    <a:pt x="37" y="418"/>
                  </a:lnTo>
                  <a:lnTo>
                    <a:pt x="20" y="461"/>
                  </a:lnTo>
                  <a:lnTo>
                    <a:pt x="20" y="467"/>
                  </a:lnTo>
                  <a:lnTo>
                    <a:pt x="8" y="513"/>
                  </a:lnTo>
                  <a:lnTo>
                    <a:pt x="12" y="542"/>
                  </a:lnTo>
                  <a:lnTo>
                    <a:pt x="7" y="556"/>
                  </a:lnTo>
                  <a:lnTo>
                    <a:pt x="20" y="591"/>
                  </a:lnTo>
                  <a:lnTo>
                    <a:pt x="0" y="648"/>
                  </a:lnTo>
                  <a:lnTo>
                    <a:pt x="11" y="710"/>
                  </a:lnTo>
                  <a:lnTo>
                    <a:pt x="29" y="724"/>
                  </a:lnTo>
                  <a:lnTo>
                    <a:pt x="16" y="744"/>
                  </a:lnTo>
                  <a:lnTo>
                    <a:pt x="38" y="765"/>
                  </a:lnTo>
                  <a:lnTo>
                    <a:pt x="55" y="767"/>
                  </a:lnTo>
                  <a:lnTo>
                    <a:pt x="57" y="809"/>
                  </a:lnTo>
                  <a:lnTo>
                    <a:pt x="78" y="809"/>
                  </a:lnTo>
                  <a:lnTo>
                    <a:pt x="80" y="826"/>
                  </a:lnTo>
                  <a:lnTo>
                    <a:pt x="96" y="821"/>
                  </a:lnTo>
                  <a:lnTo>
                    <a:pt x="104" y="798"/>
                  </a:lnTo>
                  <a:lnTo>
                    <a:pt x="122" y="798"/>
                  </a:lnTo>
                  <a:lnTo>
                    <a:pt x="133" y="823"/>
                  </a:lnTo>
                  <a:lnTo>
                    <a:pt x="162" y="805"/>
                  </a:lnTo>
                  <a:lnTo>
                    <a:pt x="180" y="765"/>
                  </a:lnTo>
                  <a:lnTo>
                    <a:pt x="200" y="752"/>
                  </a:lnTo>
                  <a:lnTo>
                    <a:pt x="200" y="783"/>
                  </a:lnTo>
                  <a:lnTo>
                    <a:pt x="210" y="780"/>
                  </a:lnTo>
                  <a:lnTo>
                    <a:pt x="211" y="800"/>
                  </a:lnTo>
                  <a:lnTo>
                    <a:pt x="199" y="826"/>
                  </a:lnTo>
                  <a:lnTo>
                    <a:pt x="226" y="810"/>
                  </a:lnTo>
                  <a:lnTo>
                    <a:pt x="232" y="788"/>
                  </a:lnTo>
                  <a:lnTo>
                    <a:pt x="244" y="765"/>
                  </a:lnTo>
                  <a:lnTo>
                    <a:pt x="258" y="748"/>
                  </a:lnTo>
                  <a:lnTo>
                    <a:pt x="275" y="747"/>
                  </a:lnTo>
                  <a:lnTo>
                    <a:pt x="293" y="725"/>
                  </a:lnTo>
                  <a:lnTo>
                    <a:pt x="320" y="741"/>
                  </a:lnTo>
                  <a:lnTo>
                    <a:pt x="335" y="734"/>
                  </a:lnTo>
                  <a:lnTo>
                    <a:pt x="344" y="751"/>
                  </a:lnTo>
                  <a:lnTo>
                    <a:pt x="350" y="724"/>
                  </a:lnTo>
                  <a:lnTo>
                    <a:pt x="375" y="725"/>
                  </a:lnTo>
                  <a:lnTo>
                    <a:pt x="389" y="705"/>
                  </a:lnTo>
                  <a:lnTo>
                    <a:pt x="378" y="685"/>
                  </a:lnTo>
                  <a:lnTo>
                    <a:pt x="408" y="651"/>
                  </a:lnTo>
                  <a:lnTo>
                    <a:pt x="400" y="639"/>
                  </a:lnTo>
                  <a:lnTo>
                    <a:pt x="407" y="613"/>
                  </a:lnTo>
                  <a:lnTo>
                    <a:pt x="422" y="587"/>
                  </a:lnTo>
                  <a:lnTo>
                    <a:pt x="450" y="583"/>
                  </a:lnTo>
                  <a:lnTo>
                    <a:pt x="450" y="566"/>
                  </a:lnTo>
                  <a:lnTo>
                    <a:pt x="415" y="562"/>
                  </a:lnTo>
                  <a:lnTo>
                    <a:pt x="400" y="540"/>
                  </a:lnTo>
                  <a:lnTo>
                    <a:pt x="411" y="522"/>
                  </a:lnTo>
                  <a:lnTo>
                    <a:pt x="388" y="491"/>
                  </a:lnTo>
                  <a:lnTo>
                    <a:pt x="348" y="505"/>
                  </a:lnTo>
                  <a:lnTo>
                    <a:pt x="306" y="488"/>
                  </a:lnTo>
                  <a:lnTo>
                    <a:pt x="305" y="473"/>
                  </a:lnTo>
                  <a:lnTo>
                    <a:pt x="347" y="475"/>
                  </a:lnTo>
                  <a:lnTo>
                    <a:pt x="385" y="462"/>
                  </a:lnTo>
                  <a:lnTo>
                    <a:pt x="404" y="466"/>
                  </a:lnTo>
                  <a:lnTo>
                    <a:pt x="412" y="448"/>
                  </a:lnTo>
                  <a:lnTo>
                    <a:pt x="393" y="405"/>
                  </a:lnTo>
                  <a:lnTo>
                    <a:pt x="432" y="407"/>
                  </a:lnTo>
                  <a:lnTo>
                    <a:pt x="431" y="376"/>
                  </a:lnTo>
                  <a:lnTo>
                    <a:pt x="422" y="367"/>
                  </a:lnTo>
                  <a:lnTo>
                    <a:pt x="432" y="346"/>
                  </a:lnTo>
                  <a:lnTo>
                    <a:pt x="404" y="348"/>
                  </a:lnTo>
                  <a:lnTo>
                    <a:pt x="403" y="310"/>
                  </a:lnTo>
                  <a:lnTo>
                    <a:pt x="400" y="286"/>
                  </a:lnTo>
                  <a:lnTo>
                    <a:pt x="381" y="288"/>
                  </a:lnTo>
                  <a:lnTo>
                    <a:pt x="368" y="272"/>
                  </a:lnTo>
                  <a:lnTo>
                    <a:pt x="381" y="242"/>
                  </a:lnTo>
                  <a:lnTo>
                    <a:pt x="366" y="191"/>
                  </a:lnTo>
                  <a:lnTo>
                    <a:pt x="344" y="180"/>
                  </a:lnTo>
                  <a:lnTo>
                    <a:pt x="343" y="154"/>
                  </a:lnTo>
                  <a:lnTo>
                    <a:pt x="321" y="114"/>
                  </a:lnTo>
                  <a:lnTo>
                    <a:pt x="289" y="78"/>
                  </a:lnTo>
                  <a:lnTo>
                    <a:pt x="263" y="58"/>
                  </a:lnTo>
                  <a:lnTo>
                    <a:pt x="247" y="32"/>
                  </a:lnTo>
                  <a:lnTo>
                    <a:pt x="232" y="34"/>
                  </a:lnTo>
                  <a:lnTo>
                    <a:pt x="225" y="24"/>
                  </a:lnTo>
                  <a:lnTo>
                    <a:pt x="204" y="37"/>
                  </a:lnTo>
                  <a:lnTo>
                    <a:pt x="185" y="22"/>
                  </a:lnTo>
                  <a:lnTo>
                    <a:pt x="182"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19">
              <a:extLst>
                <a:ext uri="{FF2B5EF4-FFF2-40B4-BE49-F238E27FC236}">
                  <a16:creationId xmlns:a16="http://schemas.microsoft.com/office/drawing/2014/main" id="{BEA45ABA-34C5-46AA-9D4F-96D69A1F7E1B}"/>
                </a:ext>
              </a:extLst>
            </p:cNvPr>
            <p:cNvSpPr>
              <a:spLocks/>
            </p:cNvSpPr>
            <p:nvPr/>
          </p:nvSpPr>
          <p:spPr bwMode="auto">
            <a:xfrm>
              <a:off x="5145856" y="4484922"/>
              <a:ext cx="297950" cy="358757"/>
            </a:xfrm>
            <a:custGeom>
              <a:avLst/>
              <a:gdLst>
                <a:gd name="T0" fmla="*/ 338 w 441"/>
                <a:gd name="T1" fmla="*/ 3 h 533"/>
                <a:gd name="T2" fmla="*/ 322 w 441"/>
                <a:gd name="T3" fmla="*/ 28 h 533"/>
                <a:gd name="T4" fmla="*/ 283 w 441"/>
                <a:gd name="T5" fmla="*/ 68 h 533"/>
                <a:gd name="T6" fmla="*/ 218 w 441"/>
                <a:gd name="T7" fmla="*/ 68 h 533"/>
                <a:gd name="T8" fmla="*/ 204 w 441"/>
                <a:gd name="T9" fmla="*/ 33 h 533"/>
                <a:gd name="T10" fmla="*/ 179 w 441"/>
                <a:gd name="T11" fmla="*/ 7 h 533"/>
                <a:gd name="T12" fmla="*/ 143 w 441"/>
                <a:gd name="T13" fmla="*/ 21 h 533"/>
                <a:gd name="T14" fmla="*/ 103 w 441"/>
                <a:gd name="T15" fmla="*/ 32 h 533"/>
                <a:gd name="T16" fmla="*/ 92 w 441"/>
                <a:gd name="T17" fmla="*/ 59 h 533"/>
                <a:gd name="T18" fmla="*/ 89 w 441"/>
                <a:gd name="T19" fmla="*/ 108 h 533"/>
                <a:gd name="T20" fmla="*/ 61 w 441"/>
                <a:gd name="T21" fmla="*/ 143 h 533"/>
                <a:gd name="T22" fmla="*/ 23 w 441"/>
                <a:gd name="T23" fmla="*/ 172 h 533"/>
                <a:gd name="T24" fmla="*/ 1 w 441"/>
                <a:gd name="T25" fmla="*/ 225 h 533"/>
                <a:gd name="T26" fmla="*/ 38 w 441"/>
                <a:gd name="T27" fmla="*/ 287 h 533"/>
                <a:gd name="T28" fmla="*/ 38 w 441"/>
                <a:gd name="T29" fmla="*/ 333 h 533"/>
                <a:gd name="T30" fmla="*/ 60 w 441"/>
                <a:gd name="T31" fmla="*/ 355 h 533"/>
                <a:gd name="T32" fmla="*/ 89 w 441"/>
                <a:gd name="T33" fmla="*/ 391 h 533"/>
                <a:gd name="T34" fmla="*/ 88 w 441"/>
                <a:gd name="T35" fmla="*/ 421 h 533"/>
                <a:gd name="T36" fmla="*/ 50 w 441"/>
                <a:gd name="T37" fmla="*/ 450 h 533"/>
                <a:gd name="T38" fmla="*/ 61 w 441"/>
                <a:gd name="T39" fmla="*/ 511 h 533"/>
                <a:gd name="T40" fmla="*/ 114 w 441"/>
                <a:gd name="T41" fmla="*/ 533 h 533"/>
                <a:gd name="T42" fmla="*/ 153 w 441"/>
                <a:gd name="T43" fmla="*/ 500 h 533"/>
                <a:gd name="T44" fmla="*/ 190 w 441"/>
                <a:gd name="T45" fmla="*/ 487 h 533"/>
                <a:gd name="T46" fmla="*/ 252 w 441"/>
                <a:gd name="T47" fmla="*/ 482 h 533"/>
                <a:gd name="T48" fmla="*/ 241 w 441"/>
                <a:gd name="T49" fmla="*/ 457 h 533"/>
                <a:gd name="T50" fmla="*/ 200 w 441"/>
                <a:gd name="T51" fmla="*/ 445 h 533"/>
                <a:gd name="T52" fmla="*/ 226 w 441"/>
                <a:gd name="T53" fmla="*/ 421 h 533"/>
                <a:gd name="T54" fmla="*/ 271 w 441"/>
                <a:gd name="T55" fmla="*/ 421 h 533"/>
                <a:gd name="T56" fmla="*/ 318 w 441"/>
                <a:gd name="T57" fmla="*/ 396 h 533"/>
                <a:gd name="T58" fmla="*/ 326 w 441"/>
                <a:gd name="T59" fmla="*/ 360 h 533"/>
                <a:gd name="T60" fmla="*/ 368 w 441"/>
                <a:gd name="T61" fmla="*/ 364 h 533"/>
                <a:gd name="T62" fmla="*/ 408 w 441"/>
                <a:gd name="T63" fmla="*/ 378 h 533"/>
                <a:gd name="T64" fmla="*/ 441 w 441"/>
                <a:gd name="T65" fmla="*/ 367 h 533"/>
                <a:gd name="T66" fmla="*/ 407 w 441"/>
                <a:gd name="T67" fmla="*/ 271 h 533"/>
                <a:gd name="T68" fmla="*/ 407 w 441"/>
                <a:gd name="T69" fmla="*/ 221 h 533"/>
                <a:gd name="T70" fmla="*/ 400 w 441"/>
                <a:gd name="T71" fmla="*/ 175 h 533"/>
                <a:gd name="T72" fmla="*/ 404 w 441"/>
                <a:gd name="T73" fmla="*/ 134 h 533"/>
                <a:gd name="T74" fmla="*/ 383 w 441"/>
                <a:gd name="T75" fmla="*/ 93 h 533"/>
                <a:gd name="T76" fmla="*/ 386 w 441"/>
                <a:gd name="T77" fmla="*/ 4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533">
                  <a:moveTo>
                    <a:pt x="382" y="0"/>
                  </a:moveTo>
                  <a:lnTo>
                    <a:pt x="338" y="3"/>
                  </a:lnTo>
                  <a:lnTo>
                    <a:pt x="323" y="10"/>
                  </a:lnTo>
                  <a:lnTo>
                    <a:pt x="322" y="28"/>
                  </a:lnTo>
                  <a:lnTo>
                    <a:pt x="296" y="46"/>
                  </a:lnTo>
                  <a:lnTo>
                    <a:pt x="283" y="68"/>
                  </a:lnTo>
                  <a:lnTo>
                    <a:pt x="229" y="74"/>
                  </a:lnTo>
                  <a:lnTo>
                    <a:pt x="218" y="68"/>
                  </a:lnTo>
                  <a:lnTo>
                    <a:pt x="223" y="45"/>
                  </a:lnTo>
                  <a:lnTo>
                    <a:pt x="204" y="33"/>
                  </a:lnTo>
                  <a:lnTo>
                    <a:pt x="189" y="31"/>
                  </a:lnTo>
                  <a:lnTo>
                    <a:pt x="179" y="7"/>
                  </a:lnTo>
                  <a:lnTo>
                    <a:pt x="164" y="3"/>
                  </a:lnTo>
                  <a:lnTo>
                    <a:pt x="143" y="21"/>
                  </a:lnTo>
                  <a:lnTo>
                    <a:pt x="110" y="13"/>
                  </a:lnTo>
                  <a:lnTo>
                    <a:pt x="103" y="32"/>
                  </a:lnTo>
                  <a:lnTo>
                    <a:pt x="91" y="39"/>
                  </a:lnTo>
                  <a:lnTo>
                    <a:pt x="92" y="59"/>
                  </a:lnTo>
                  <a:lnTo>
                    <a:pt x="76" y="89"/>
                  </a:lnTo>
                  <a:lnTo>
                    <a:pt x="89" y="108"/>
                  </a:lnTo>
                  <a:lnTo>
                    <a:pt x="80" y="150"/>
                  </a:lnTo>
                  <a:lnTo>
                    <a:pt x="61" y="143"/>
                  </a:lnTo>
                  <a:lnTo>
                    <a:pt x="37" y="141"/>
                  </a:lnTo>
                  <a:lnTo>
                    <a:pt x="23" y="172"/>
                  </a:lnTo>
                  <a:lnTo>
                    <a:pt x="0" y="199"/>
                  </a:lnTo>
                  <a:lnTo>
                    <a:pt x="1" y="225"/>
                  </a:lnTo>
                  <a:lnTo>
                    <a:pt x="23" y="236"/>
                  </a:lnTo>
                  <a:lnTo>
                    <a:pt x="38" y="287"/>
                  </a:lnTo>
                  <a:lnTo>
                    <a:pt x="25" y="317"/>
                  </a:lnTo>
                  <a:lnTo>
                    <a:pt x="38" y="333"/>
                  </a:lnTo>
                  <a:lnTo>
                    <a:pt x="57" y="331"/>
                  </a:lnTo>
                  <a:lnTo>
                    <a:pt x="60" y="355"/>
                  </a:lnTo>
                  <a:lnTo>
                    <a:pt x="61" y="393"/>
                  </a:lnTo>
                  <a:lnTo>
                    <a:pt x="89" y="391"/>
                  </a:lnTo>
                  <a:lnTo>
                    <a:pt x="79" y="412"/>
                  </a:lnTo>
                  <a:lnTo>
                    <a:pt x="88" y="421"/>
                  </a:lnTo>
                  <a:lnTo>
                    <a:pt x="89" y="452"/>
                  </a:lnTo>
                  <a:lnTo>
                    <a:pt x="50" y="450"/>
                  </a:lnTo>
                  <a:lnTo>
                    <a:pt x="69" y="493"/>
                  </a:lnTo>
                  <a:lnTo>
                    <a:pt x="61" y="511"/>
                  </a:lnTo>
                  <a:lnTo>
                    <a:pt x="104" y="513"/>
                  </a:lnTo>
                  <a:lnTo>
                    <a:pt x="114" y="533"/>
                  </a:lnTo>
                  <a:lnTo>
                    <a:pt x="132" y="525"/>
                  </a:lnTo>
                  <a:lnTo>
                    <a:pt x="153" y="500"/>
                  </a:lnTo>
                  <a:lnTo>
                    <a:pt x="174" y="481"/>
                  </a:lnTo>
                  <a:lnTo>
                    <a:pt x="190" y="487"/>
                  </a:lnTo>
                  <a:lnTo>
                    <a:pt x="215" y="491"/>
                  </a:lnTo>
                  <a:lnTo>
                    <a:pt x="252" y="482"/>
                  </a:lnTo>
                  <a:lnTo>
                    <a:pt x="255" y="468"/>
                  </a:lnTo>
                  <a:lnTo>
                    <a:pt x="241" y="457"/>
                  </a:lnTo>
                  <a:lnTo>
                    <a:pt x="243" y="441"/>
                  </a:lnTo>
                  <a:lnTo>
                    <a:pt x="200" y="445"/>
                  </a:lnTo>
                  <a:lnTo>
                    <a:pt x="192" y="420"/>
                  </a:lnTo>
                  <a:lnTo>
                    <a:pt x="226" y="421"/>
                  </a:lnTo>
                  <a:lnTo>
                    <a:pt x="246" y="409"/>
                  </a:lnTo>
                  <a:lnTo>
                    <a:pt x="271" y="421"/>
                  </a:lnTo>
                  <a:lnTo>
                    <a:pt x="306" y="412"/>
                  </a:lnTo>
                  <a:lnTo>
                    <a:pt x="318" y="396"/>
                  </a:lnTo>
                  <a:lnTo>
                    <a:pt x="336" y="377"/>
                  </a:lnTo>
                  <a:lnTo>
                    <a:pt x="326" y="360"/>
                  </a:lnTo>
                  <a:lnTo>
                    <a:pt x="346" y="350"/>
                  </a:lnTo>
                  <a:lnTo>
                    <a:pt x="368" y="364"/>
                  </a:lnTo>
                  <a:lnTo>
                    <a:pt x="385" y="388"/>
                  </a:lnTo>
                  <a:lnTo>
                    <a:pt x="408" y="378"/>
                  </a:lnTo>
                  <a:lnTo>
                    <a:pt x="416" y="364"/>
                  </a:lnTo>
                  <a:lnTo>
                    <a:pt x="441" y="367"/>
                  </a:lnTo>
                  <a:lnTo>
                    <a:pt x="429" y="305"/>
                  </a:lnTo>
                  <a:lnTo>
                    <a:pt x="407" y="271"/>
                  </a:lnTo>
                  <a:lnTo>
                    <a:pt x="392" y="243"/>
                  </a:lnTo>
                  <a:lnTo>
                    <a:pt x="407" y="221"/>
                  </a:lnTo>
                  <a:lnTo>
                    <a:pt x="417" y="197"/>
                  </a:lnTo>
                  <a:lnTo>
                    <a:pt x="400" y="175"/>
                  </a:lnTo>
                  <a:lnTo>
                    <a:pt x="407" y="161"/>
                  </a:lnTo>
                  <a:lnTo>
                    <a:pt x="404" y="134"/>
                  </a:lnTo>
                  <a:lnTo>
                    <a:pt x="375" y="110"/>
                  </a:lnTo>
                  <a:lnTo>
                    <a:pt x="383" y="93"/>
                  </a:lnTo>
                  <a:lnTo>
                    <a:pt x="375" y="53"/>
                  </a:lnTo>
                  <a:lnTo>
                    <a:pt x="386" y="48"/>
                  </a:lnTo>
                  <a:lnTo>
                    <a:pt x="382"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20">
              <a:extLst>
                <a:ext uri="{FF2B5EF4-FFF2-40B4-BE49-F238E27FC236}">
                  <a16:creationId xmlns:a16="http://schemas.microsoft.com/office/drawing/2014/main" id="{8C7F9526-0328-4F02-85A5-3BA3C46CC1A8}"/>
                </a:ext>
              </a:extLst>
            </p:cNvPr>
            <p:cNvSpPr>
              <a:spLocks/>
            </p:cNvSpPr>
            <p:nvPr/>
          </p:nvSpPr>
          <p:spPr bwMode="auto">
            <a:xfrm>
              <a:off x="4983705" y="3643769"/>
              <a:ext cx="559417" cy="841154"/>
            </a:xfrm>
            <a:custGeom>
              <a:avLst/>
              <a:gdLst>
                <a:gd name="T0" fmla="*/ 272 w 829"/>
                <a:gd name="T1" fmla="*/ 3 h 1250"/>
                <a:gd name="T2" fmla="*/ 233 w 829"/>
                <a:gd name="T3" fmla="*/ 78 h 1250"/>
                <a:gd name="T4" fmla="*/ 254 w 829"/>
                <a:gd name="T5" fmla="*/ 134 h 1250"/>
                <a:gd name="T6" fmla="*/ 171 w 829"/>
                <a:gd name="T7" fmla="*/ 229 h 1250"/>
                <a:gd name="T8" fmla="*/ 168 w 829"/>
                <a:gd name="T9" fmla="*/ 288 h 1250"/>
                <a:gd name="T10" fmla="*/ 111 w 829"/>
                <a:gd name="T11" fmla="*/ 271 h 1250"/>
                <a:gd name="T12" fmla="*/ 85 w 829"/>
                <a:gd name="T13" fmla="*/ 264 h 1250"/>
                <a:gd name="T14" fmla="*/ 55 w 829"/>
                <a:gd name="T15" fmla="*/ 257 h 1250"/>
                <a:gd name="T16" fmla="*/ 0 w 829"/>
                <a:gd name="T17" fmla="*/ 419 h 1250"/>
                <a:gd name="T18" fmla="*/ 50 w 829"/>
                <a:gd name="T19" fmla="*/ 468 h 1250"/>
                <a:gd name="T20" fmla="*/ 68 w 829"/>
                <a:gd name="T21" fmla="*/ 489 h 1250"/>
                <a:gd name="T22" fmla="*/ 114 w 829"/>
                <a:gd name="T23" fmla="*/ 493 h 1250"/>
                <a:gd name="T24" fmla="*/ 182 w 829"/>
                <a:gd name="T25" fmla="*/ 437 h 1250"/>
                <a:gd name="T26" fmla="*/ 318 w 829"/>
                <a:gd name="T27" fmla="*/ 659 h 1250"/>
                <a:gd name="T28" fmla="*/ 347 w 829"/>
                <a:gd name="T29" fmla="*/ 753 h 1250"/>
                <a:gd name="T30" fmla="*/ 455 w 829"/>
                <a:gd name="T31" fmla="*/ 788 h 1250"/>
                <a:gd name="T32" fmla="*/ 529 w 829"/>
                <a:gd name="T33" fmla="*/ 910 h 1250"/>
                <a:gd name="T34" fmla="*/ 502 w 829"/>
                <a:gd name="T35" fmla="*/ 954 h 1250"/>
                <a:gd name="T36" fmla="*/ 485 w 829"/>
                <a:gd name="T37" fmla="*/ 1009 h 1250"/>
                <a:gd name="T38" fmla="*/ 482 w 829"/>
                <a:gd name="T39" fmla="*/ 1067 h 1250"/>
                <a:gd name="T40" fmla="*/ 502 w 829"/>
                <a:gd name="T41" fmla="*/ 1088 h 1250"/>
                <a:gd name="T42" fmla="*/ 566 w 829"/>
                <a:gd name="T43" fmla="*/ 1156 h 1250"/>
                <a:gd name="T44" fmla="*/ 586 w 829"/>
                <a:gd name="T45" fmla="*/ 1191 h 1250"/>
                <a:gd name="T46" fmla="*/ 600 w 829"/>
                <a:gd name="T47" fmla="*/ 1229 h 1250"/>
                <a:gd name="T48" fmla="*/ 647 w 829"/>
                <a:gd name="T49" fmla="*/ 1250 h 1250"/>
                <a:gd name="T50" fmla="*/ 665 w 829"/>
                <a:gd name="T51" fmla="*/ 1214 h 1250"/>
                <a:gd name="T52" fmla="*/ 733 w 829"/>
                <a:gd name="T53" fmla="*/ 1209 h 1250"/>
                <a:gd name="T54" fmla="*/ 761 w 829"/>
                <a:gd name="T55" fmla="*/ 1115 h 1250"/>
                <a:gd name="T56" fmla="*/ 800 w 829"/>
                <a:gd name="T57" fmla="*/ 985 h 1250"/>
                <a:gd name="T58" fmla="*/ 797 w 829"/>
                <a:gd name="T59" fmla="*/ 929 h 1250"/>
                <a:gd name="T60" fmla="*/ 775 w 829"/>
                <a:gd name="T61" fmla="*/ 869 h 1250"/>
                <a:gd name="T62" fmla="*/ 759 w 829"/>
                <a:gd name="T63" fmla="*/ 783 h 1250"/>
                <a:gd name="T64" fmla="*/ 740 w 829"/>
                <a:gd name="T65" fmla="*/ 751 h 1250"/>
                <a:gd name="T66" fmla="*/ 751 w 829"/>
                <a:gd name="T67" fmla="*/ 648 h 1250"/>
                <a:gd name="T68" fmla="*/ 726 w 829"/>
                <a:gd name="T69" fmla="*/ 571 h 1250"/>
                <a:gd name="T70" fmla="*/ 741 w 829"/>
                <a:gd name="T71" fmla="*/ 507 h 1250"/>
                <a:gd name="T72" fmla="*/ 739 w 829"/>
                <a:gd name="T73" fmla="*/ 435 h 1250"/>
                <a:gd name="T74" fmla="*/ 764 w 829"/>
                <a:gd name="T75" fmla="*/ 375 h 1250"/>
                <a:gd name="T76" fmla="*/ 803 w 829"/>
                <a:gd name="T77" fmla="*/ 407 h 1250"/>
                <a:gd name="T78" fmla="*/ 829 w 829"/>
                <a:gd name="T79" fmla="*/ 364 h 1250"/>
                <a:gd name="T80" fmla="*/ 793 w 829"/>
                <a:gd name="T81" fmla="*/ 338 h 1250"/>
                <a:gd name="T82" fmla="*/ 775 w 829"/>
                <a:gd name="T83" fmla="*/ 282 h 1250"/>
                <a:gd name="T84" fmla="*/ 805 w 829"/>
                <a:gd name="T85" fmla="*/ 196 h 1250"/>
                <a:gd name="T86" fmla="*/ 773 w 829"/>
                <a:gd name="T87" fmla="*/ 106 h 1250"/>
                <a:gd name="T88" fmla="*/ 723 w 829"/>
                <a:gd name="T89" fmla="*/ 98 h 1250"/>
                <a:gd name="T90" fmla="*/ 676 w 829"/>
                <a:gd name="T91" fmla="*/ 96 h 1250"/>
                <a:gd name="T92" fmla="*/ 629 w 829"/>
                <a:gd name="T93" fmla="*/ 82 h 1250"/>
                <a:gd name="T94" fmla="*/ 478 w 829"/>
                <a:gd name="T95" fmla="*/ 60 h 1250"/>
                <a:gd name="T96" fmla="*/ 419 w 829"/>
                <a:gd name="T97" fmla="*/ 51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1250">
                  <a:moveTo>
                    <a:pt x="311" y="0"/>
                  </a:moveTo>
                  <a:lnTo>
                    <a:pt x="272" y="3"/>
                  </a:lnTo>
                  <a:lnTo>
                    <a:pt x="230" y="40"/>
                  </a:lnTo>
                  <a:lnTo>
                    <a:pt x="233" y="78"/>
                  </a:lnTo>
                  <a:lnTo>
                    <a:pt x="250" y="90"/>
                  </a:lnTo>
                  <a:lnTo>
                    <a:pt x="254" y="134"/>
                  </a:lnTo>
                  <a:lnTo>
                    <a:pt x="164" y="203"/>
                  </a:lnTo>
                  <a:lnTo>
                    <a:pt x="171" y="229"/>
                  </a:lnTo>
                  <a:lnTo>
                    <a:pt x="168" y="260"/>
                  </a:lnTo>
                  <a:lnTo>
                    <a:pt x="168" y="288"/>
                  </a:lnTo>
                  <a:lnTo>
                    <a:pt x="151" y="274"/>
                  </a:lnTo>
                  <a:lnTo>
                    <a:pt x="111" y="271"/>
                  </a:lnTo>
                  <a:lnTo>
                    <a:pt x="104" y="300"/>
                  </a:lnTo>
                  <a:lnTo>
                    <a:pt x="85" y="264"/>
                  </a:lnTo>
                  <a:lnTo>
                    <a:pt x="65" y="275"/>
                  </a:lnTo>
                  <a:lnTo>
                    <a:pt x="55" y="257"/>
                  </a:lnTo>
                  <a:lnTo>
                    <a:pt x="9" y="326"/>
                  </a:lnTo>
                  <a:lnTo>
                    <a:pt x="0" y="419"/>
                  </a:lnTo>
                  <a:lnTo>
                    <a:pt x="43" y="437"/>
                  </a:lnTo>
                  <a:lnTo>
                    <a:pt x="50" y="468"/>
                  </a:lnTo>
                  <a:lnTo>
                    <a:pt x="39" y="495"/>
                  </a:lnTo>
                  <a:lnTo>
                    <a:pt x="68" y="489"/>
                  </a:lnTo>
                  <a:lnTo>
                    <a:pt x="82" y="496"/>
                  </a:lnTo>
                  <a:lnTo>
                    <a:pt x="114" y="493"/>
                  </a:lnTo>
                  <a:lnTo>
                    <a:pt x="157" y="501"/>
                  </a:lnTo>
                  <a:lnTo>
                    <a:pt x="182" y="437"/>
                  </a:lnTo>
                  <a:lnTo>
                    <a:pt x="201" y="490"/>
                  </a:lnTo>
                  <a:lnTo>
                    <a:pt x="318" y="659"/>
                  </a:lnTo>
                  <a:lnTo>
                    <a:pt x="325" y="712"/>
                  </a:lnTo>
                  <a:lnTo>
                    <a:pt x="347" y="753"/>
                  </a:lnTo>
                  <a:lnTo>
                    <a:pt x="397" y="782"/>
                  </a:lnTo>
                  <a:lnTo>
                    <a:pt x="455" y="788"/>
                  </a:lnTo>
                  <a:lnTo>
                    <a:pt x="483" y="859"/>
                  </a:lnTo>
                  <a:lnTo>
                    <a:pt x="529" y="910"/>
                  </a:lnTo>
                  <a:lnTo>
                    <a:pt x="522" y="939"/>
                  </a:lnTo>
                  <a:lnTo>
                    <a:pt x="502" y="954"/>
                  </a:lnTo>
                  <a:lnTo>
                    <a:pt x="507" y="974"/>
                  </a:lnTo>
                  <a:lnTo>
                    <a:pt x="485" y="1009"/>
                  </a:lnTo>
                  <a:lnTo>
                    <a:pt x="457" y="1018"/>
                  </a:lnTo>
                  <a:lnTo>
                    <a:pt x="482" y="1067"/>
                  </a:lnTo>
                  <a:lnTo>
                    <a:pt x="495" y="1071"/>
                  </a:lnTo>
                  <a:lnTo>
                    <a:pt x="502" y="1088"/>
                  </a:lnTo>
                  <a:lnTo>
                    <a:pt x="532" y="1146"/>
                  </a:lnTo>
                  <a:lnTo>
                    <a:pt x="566" y="1156"/>
                  </a:lnTo>
                  <a:lnTo>
                    <a:pt x="582" y="1169"/>
                  </a:lnTo>
                  <a:lnTo>
                    <a:pt x="586" y="1191"/>
                  </a:lnTo>
                  <a:lnTo>
                    <a:pt x="597" y="1197"/>
                  </a:lnTo>
                  <a:lnTo>
                    <a:pt x="600" y="1229"/>
                  </a:lnTo>
                  <a:lnTo>
                    <a:pt x="625" y="1250"/>
                  </a:lnTo>
                  <a:lnTo>
                    <a:pt x="647" y="1250"/>
                  </a:lnTo>
                  <a:lnTo>
                    <a:pt x="671" y="1226"/>
                  </a:lnTo>
                  <a:lnTo>
                    <a:pt x="665" y="1214"/>
                  </a:lnTo>
                  <a:lnTo>
                    <a:pt x="677" y="1200"/>
                  </a:lnTo>
                  <a:lnTo>
                    <a:pt x="733" y="1209"/>
                  </a:lnTo>
                  <a:lnTo>
                    <a:pt x="761" y="1185"/>
                  </a:lnTo>
                  <a:lnTo>
                    <a:pt x="761" y="1115"/>
                  </a:lnTo>
                  <a:lnTo>
                    <a:pt x="789" y="1090"/>
                  </a:lnTo>
                  <a:lnTo>
                    <a:pt x="800" y="985"/>
                  </a:lnTo>
                  <a:lnTo>
                    <a:pt x="761" y="964"/>
                  </a:lnTo>
                  <a:lnTo>
                    <a:pt x="797" y="929"/>
                  </a:lnTo>
                  <a:lnTo>
                    <a:pt x="766" y="899"/>
                  </a:lnTo>
                  <a:lnTo>
                    <a:pt x="775" y="869"/>
                  </a:lnTo>
                  <a:lnTo>
                    <a:pt x="743" y="812"/>
                  </a:lnTo>
                  <a:lnTo>
                    <a:pt x="759" y="783"/>
                  </a:lnTo>
                  <a:lnTo>
                    <a:pt x="737" y="766"/>
                  </a:lnTo>
                  <a:lnTo>
                    <a:pt x="740" y="751"/>
                  </a:lnTo>
                  <a:lnTo>
                    <a:pt x="732" y="668"/>
                  </a:lnTo>
                  <a:lnTo>
                    <a:pt x="751" y="648"/>
                  </a:lnTo>
                  <a:lnTo>
                    <a:pt x="761" y="611"/>
                  </a:lnTo>
                  <a:lnTo>
                    <a:pt x="726" y="571"/>
                  </a:lnTo>
                  <a:lnTo>
                    <a:pt x="722" y="542"/>
                  </a:lnTo>
                  <a:lnTo>
                    <a:pt x="741" y="507"/>
                  </a:lnTo>
                  <a:lnTo>
                    <a:pt x="722" y="465"/>
                  </a:lnTo>
                  <a:lnTo>
                    <a:pt x="739" y="435"/>
                  </a:lnTo>
                  <a:lnTo>
                    <a:pt x="752" y="403"/>
                  </a:lnTo>
                  <a:lnTo>
                    <a:pt x="764" y="375"/>
                  </a:lnTo>
                  <a:lnTo>
                    <a:pt x="793" y="386"/>
                  </a:lnTo>
                  <a:lnTo>
                    <a:pt x="803" y="407"/>
                  </a:lnTo>
                  <a:lnTo>
                    <a:pt x="820" y="414"/>
                  </a:lnTo>
                  <a:lnTo>
                    <a:pt x="829" y="364"/>
                  </a:lnTo>
                  <a:lnTo>
                    <a:pt x="803" y="353"/>
                  </a:lnTo>
                  <a:lnTo>
                    <a:pt x="793" y="338"/>
                  </a:lnTo>
                  <a:lnTo>
                    <a:pt x="794" y="303"/>
                  </a:lnTo>
                  <a:lnTo>
                    <a:pt x="775" y="282"/>
                  </a:lnTo>
                  <a:lnTo>
                    <a:pt x="785" y="231"/>
                  </a:lnTo>
                  <a:lnTo>
                    <a:pt x="805" y="196"/>
                  </a:lnTo>
                  <a:lnTo>
                    <a:pt x="814" y="117"/>
                  </a:lnTo>
                  <a:lnTo>
                    <a:pt x="773" y="106"/>
                  </a:lnTo>
                  <a:lnTo>
                    <a:pt x="749" y="110"/>
                  </a:lnTo>
                  <a:lnTo>
                    <a:pt x="723" y="98"/>
                  </a:lnTo>
                  <a:lnTo>
                    <a:pt x="710" y="106"/>
                  </a:lnTo>
                  <a:lnTo>
                    <a:pt x="676" y="96"/>
                  </a:lnTo>
                  <a:lnTo>
                    <a:pt x="659" y="100"/>
                  </a:lnTo>
                  <a:lnTo>
                    <a:pt x="629" y="82"/>
                  </a:lnTo>
                  <a:lnTo>
                    <a:pt x="552" y="63"/>
                  </a:lnTo>
                  <a:lnTo>
                    <a:pt x="478" y="60"/>
                  </a:lnTo>
                  <a:lnTo>
                    <a:pt x="429" y="63"/>
                  </a:lnTo>
                  <a:lnTo>
                    <a:pt x="419" y="51"/>
                  </a:lnTo>
                  <a:lnTo>
                    <a:pt x="311" y="0"/>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981F070F-6ADD-4D75-BE98-B8999B88457C}"/>
                </a:ext>
              </a:extLst>
            </p:cNvPr>
            <p:cNvSpPr>
              <a:spLocks noEditPoints="1"/>
            </p:cNvSpPr>
            <p:nvPr/>
          </p:nvSpPr>
          <p:spPr bwMode="auto">
            <a:xfrm>
              <a:off x="4547926" y="3666065"/>
              <a:ext cx="857367" cy="952631"/>
            </a:xfrm>
            <a:custGeom>
              <a:avLst/>
              <a:gdLst>
                <a:gd name="T0" fmla="*/ 72 w 1268"/>
                <a:gd name="T1" fmla="*/ 404 h 1418"/>
                <a:gd name="T2" fmla="*/ 172 w 1268"/>
                <a:gd name="T3" fmla="*/ 595 h 1418"/>
                <a:gd name="T4" fmla="*/ 124 w 1268"/>
                <a:gd name="T5" fmla="*/ 703 h 1418"/>
                <a:gd name="T6" fmla="*/ 265 w 1268"/>
                <a:gd name="T7" fmla="*/ 918 h 1418"/>
                <a:gd name="T8" fmla="*/ 326 w 1268"/>
                <a:gd name="T9" fmla="*/ 1019 h 1418"/>
                <a:gd name="T10" fmla="*/ 397 w 1268"/>
                <a:gd name="T11" fmla="*/ 1086 h 1418"/>
                <a:gd name="T12" fmla="*/ 468 w 1268"/>
                <a:gd name="T13" fmla="*/ 1175 h 1418"/>
                <a:gd name="T14" fmla="*/ 522 w 1268"/>
                <a:gd name="T15" fmla="*/ 1190 h 1418"/>
                <a:gd name="T16" fmla="*/ 607 w 1268"/>
                <a:gd name="T17" fmla="*/ 1319 h 1418"/>
                <a:gd name="T18" fmla="*/ 710 w 1268"/>
                <a:gd name="T19" fmla="*/ 1265 h 1418"/>
                <a:gd name="T20" fmla="*/ 747 w 1268"/>
                <a:gd name="T21" fmla="*/ 1301 h 1418"/>
                <a:gd name="T22" fmla="*/ 790 w 1268"/>
                <a:gd name="T23" fmla="*/ 1296 h 1418"/>
                <a:gd name="T24" fmla="*/ 864 w 1268"/>
                <a:gd name="T25" fmla="*/ 1378 h 1418"/>
                <a:gd name="T26" fmla="*/ 923 w 1268"/>
                <a:gd name="T27" fmla="*/ 1360 h 1418"/>
                <a:gd name="T28" fmla="*/ 975 w 1268"/>
                <a:gd name="T29" fmla="*/ 1327 h 1418"/>
                <a:gd name="T30" fmla="*/ 977 w 1268"/>
                <a:gd name="T31" fmla="*/ 1258 h 1418"/>
                <a:gd name="T32" fmla="*/ 1029 w 1268"/>
                <a:gd name="T33" fmla="*/ 1240 h 1418"/>
                <a:gd name="T34" fmla="*/ 1075 w 1268"/>
                <a:gd name="T35" fmla="*/ 1250 h 1418"/>
                <a:gd name="T36" fmla="*/ 1104 w 1268"/>
                <a:gd name="T37" fmla="*/ 1287 h 1418"/>
                <a:gd name="T38" fmla="*/ 1182 w 1268"/>
                <a:gd name="T39" fmla="*/ 1265 h 1418"/>
                <a:gd name="T40" fmla="*/ 1224 w 1268"/>
                <a:gd name="T41" fmla="*/ 1222 h 1418"/>
                <a:gd name="T42" fmla="*/ 1240 w 1268"/>
                <a:gd name="T43" fmla="*/ 1166 h 1418"/>
                <a:gd name="T44" fmla="*/ 1209 w 1268"/>
                <a:gd name="T45" fmla="*/ 1125 h 1418"/>
                <a:gd name="T46" fmla="*/ 1138 w 1268"/>
                <a:gd name="T47" fmla="*/ 1040 h 1418"/>
                <a:gd name="T48" fmla="*/ 1128 w 1268"/>
                <a:gd name="T49" fmla="*/ 978 h 1418"/>
                <a:gd name="T50" fmla="*/ 1165 w 1268"/>
                <a:gd name="T51" fmla="*/ 908 h 1418"/>
                <a:gd name="T52" fmla="*/ 1098 w 1268"/>
                <a:gd name="T53" fmla="*/ 757 h 1418"/>
                <a:gd name="T54" fmla="*/ 968 w 1268"/>
                <a:gd name="T55" fmla="*/ 681 h 1418"/>
                <a:gd name="T56" fmla="*/ 825 w 1268"/>
                <a:gd name="T57" fmla="*/ 406 h 1418"/>
                <a:gd name="T58" fmla="*/ 725 w 1268"/>
                <a:gd name="T59" fmla="*/ 465 h 1418"/>
                <a:gd name="T60" fmla="*/ 693 w 1268"/>
                <a:gd name="T61" fmla="*/ 437 h 1418"/>
                <a:gd name="T62" fmla="*/ 619 w 1268"/>
                <a:gd name="T63" fmla="*/ 413 h 1418"/>
                <a:gd name="T64" fmla="*/ 500 w 1268"/>
                <a:gd name="T65" fmla="*/ 382 h 1418"/>
                <a:gd name="T66" fmla="*/ 386 w 1268"/>
                <a:gd name="T67" fmla="*/ 367 h 1418"/>
                <a:gd name="T68" fmla="*/ 348 w 1268"/>
                <a:gd name="T69" fmla="*/ 266 h 1418"/>
                <a:gd name="T70" fmla="*/ 327 w 1268"/>
                <a:gd name="T71" fmla="*/ 154 h 1418"/>
                <a:gd name="T72" fmla="*/ 251 w 1268"/>
                <a:gd name="T73" fmla="*/ 112 h 1418"/>
                <a:gd name="T74" fmla="*/ 140 w 1268"/>
                <a:gd name="T75" fmla="*/ 27 h 1418"/>
                <a:gd name="T76" fmla="*/ 688 w 1268"/>
                <a:gd name="T77" fmla="*/ 790 h 1418"/>
                <a:gd name="T78" fmla="*/ 771 w 1268"/>
                <a:gd name="T79" fmla="*/ 823 h 1418"/>
                <a:gd name="T80" fmla="*/ 792 w 1268"/>
                <a:gd name="T81" fmla="*/ 846 h 1418"/>
                <a:gd name="T82" fmla="*/ 749 w 1268"/>
                <a:gd name="T83" fmla="*/ 858 h 1418"/>
                <a:gd name="T84" fmla="*/ 654 w 1268"/>
                <a:gd name="T85" fmla="*/ 815 h 1418"/>
                <a:gd name="T86" fmla="*/ 675 w 1268"/>
                <a:gd name="T87" fmla="*/ 794 h 1418"/>
                <a:gd name="T88" fmla="*/ 665 w 1268"/>
                <a:gd name="T89" fmla="*/ 756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8" h="1418">
                  <a:moveTo>
                    <a:pt x="57" y="0"/>
                  </a:moveTo>
                  <a:lnTo>
                    <a:pt x="0" y="308"/>
                  </a:lnTo>
                  <a:lnTo>
                    <a:pt x="72" y="404"/>
                  </a:lnTo>
                  <a:lnTo>
                    <a:pt x="112" y="402"/>
                  </a:lnTo>
                  <a:lnTo>
                    <a:pt x="184" y="529"/>
                  </a:lnTo>
                  <a:lnTo>
                    <a:pt x="172" y="595"/>
                  </a:lnTo>
                  <a:lnTo>
                    <a:pt x="157" y="629"/>
                  </a:lnTo>
                  <a:lnTo>
                    <a:pt x="132" y="647"/>
                  </a:lnTo>
                  <a:lnTo>
                    <a:pt x="124" y="703"/>
                  </a:lnTo>
                  <a:lnTo>
                    <a:pt x="130" y="732"/>
                  </a:lnTo>
                  <a:lnTo>
                    <a:pt x="257" y="878"/>
                  </a:lnTo>
                  <a:lnTo>
                    <a:pt x="265" y="918"/>
                  </a:lnTo>
                  <a:lnTo>
                    <a:pt x="280" y="919"/>
                  </a:lnTo>
                  <a:lnTo>
                    <a:pt x="291" y="954"/>
                  </a:lnTo>
                  <a:lnTo>
                    <a:pt x="326" y="1019"/>
                  </a:lnTo>
                  <a:lnTo>
                    <a:pt x="342" y="1066"/>
                  </a:lnTo>
                  <a:lnTo>
                    <a:pt x="362" y="1082"/>
                  </a:lnTo>
                  <a:lnTo>
                    <a:pt x="397" y="1086"/>
                  </a:lnTo>
                  <a:lnTo>
                    <a:pt x="440" y="1173"/>
                  </a:lnTo>
                  <a:lnTo>
                    <a:pt x="473" y="1221"/>
                  </a:lnTo>
                  <a:lnTo>
                    <a:pt x="468" y="1175"/>
                  </a:lnTo>
                  <a:lnTo>
                    <a:pt x="489" y="1175"/>
                  </a:lnTo>
                  <a:lnTo>
                    <a:pt x="494" y="1192"/>
                  </a:lnTo>
                  <a:lnTo>
                    <a:pt x="522" y="1190"/>
                  </a:lnTo>
                  <a:lnTo>
                    <a:pt x="536" y="1229"/>
                  </a:lnTo>
                  <a:lnTo>
                    <a:pt x="543" y="1275"/>
                  </a:lnTo>
                  <a:lnTo>
                    <a:pt x="607" y="1319"/>
                  </a:lnTo>
                  <a:lnTo>
                    <a:pt x="696" y="1333"/>
                  </a:lnTo>
                  <a:lnTo>
                    <a:pt x="688" y="1279"/>
                  </a:lnTo>
                  <a:lnTo>
                    <a:pt x="710" y="1265"/>
                  </a:lnTo>
                  <a:lnTo>
                    <a:pt x="725" y="1264"/>
                  </a:lnTo>
                  <a:lnTo>
                    <a:pt x="728" y="1286"/>
                  </a:lnTo>
                  <a:lnTo>
                    <a:pt x="747" y="1301"/>
                  </a:lnTo>
                  <a:lnTo>
                    <a:pt x="768" y="1288"/>
                  </a:lnTo>
                  <a:lnTo>
                    <a:pt x="775" y="1298"/>
                  </a:lnTo>
                  <a:lnTo>
                    <a:pt x="790" y="1296"/>
                  </a:lnTo>
                  <a:lnTo>
                    <a:pt x="806" y="1322"/>
                  </a:lnTo>
                  <a:lnTo>
                    <a:pt x="832" y="1342"/>
                  </a:lnTo>
                  <a:lnTo>
                    <a:pt x="864" y="1378"/>
                  </a:lnTo>
                  <a:lnTo>
                    <a:pt x="886" y="1418"/>
                  </a:lnTo>
                  <a:lnTo>
                    <a:pt x="909" y="1391"/>
                  </a:lnTo>
                  <a:lnTo>
                    <a:pt x="923" y="1360"/>
                  </a:lnTo>
                  <a:lnTo>
                    <a:pt x="947" y="1362"/>
                  </a:lnTo>
                  <a:lnTo>
                    <a:pt x="966" y="1369"/>
                  </a:lnTo>
                  <a:lnTo>
                    <a:pt x="975" y="1327"/>
                  </a:lnTo>
                  <a:lnTo>
                    <a:pt x="962" y="1308"/>
                  </a:lnTo>
                  <a:lnTo>
                    <a:pt x="978" y="1278"/>
                  </a:lnTo>
                  <a:lnTo>
                    <a:pt x="977" y="1258"/>
                  </a:lnTo>
                  <a:lnTo>
                    <a:pt x="989" y="1251"/>
                  </a:lnTo>
                  <a:lnTo>
                    <a:pt x="996" y="1232"/>
                  </a:lnTo>
                  <a:lnTo>
                    <a:pt x="1029" y="1240"/>
                  </a:lnTo>
                  <a:lnTo>
                    <a:pt x="1050" y="1222"/>
                  </a:lnTo>
                  <a:lnTo>
                    <a:pt x="1065" y="1226"/>
                  </a:lnTo>
                  <a:lnTo>
                    <a:pt x="1075" y="1250"/>
                  </a:lnTo>
                  <a:lnTo>
                    <a:pt x="1090" y="1252"/>
                  </a:lnTo>
                  <a:lnTo>
                    <a:pt x="1109" y="1264"/>
                  </a:lnTo>
                  <a:lnTo>
                    <a:pt x="1104" y="1287"/>
                  </a:lnTo>
                  <a:lnTo>
                    <a:pt x="1115" y="1293"/>
                  </a:lnTo>
                  <a:lnTo>
                    <a:pt x="1169" y="1287"/>
                  </a:lnTo>
                  <a:lnTo>
                    <a:pt x="1182" y="1265"/>
                  </a:lnTo>
                  <a:lnTo>
                    <a:pt x="1208" y="1247"/>
                  </a:lnTo>
                  <a:lnTo>
                    <a:pt x="1209" y="1229"/>
                  </a:lnTo>
                  <a:lnTo>
                    <a:pt x="1224" y="1222"/>
                  </a:lnTo>
                  <a:lnTo>
                    <a:pt x="1268" y="1219"/>
                  </a:lnTo>
                  <a:lnTo>
                    <a:pt x="1243" y="1198"/>
                  </a:lnTo>
                  <a:lnTo>
                    <a:pt x="1240" y="1166"/>
                  </a:lnTo>
                  <a:lnTo>
                    <a:pt x="1229" y="1160"/>
                  </a:lnTo>
                  <a:lnTo>
                    <a:pt x="1225" y="1138"/>
                  </a:lnTo>
                  <a:lnTo>
                    <a:pt x="1209" y="1125"/>
                  </a:lnTo>
                  <a:lnTo>
                    <a:pt x="1175" y="1115"/>
                  </a:lnTo>
                  <a:lnTo>
                    <a:pt x="1145" y="1057"/>
                  </a:lnTo>
                  <a:lnTo>
                    <a:pt x="1138" y="1040"/>
                  </a:lnTo>
                  <a:lnTo>
                    <a:pt x="1125" y="1036"/>
                  </a:lnTo>
                  <a:lnTo>
                    <a:pt x="1100" y="987"/>
                  </a:lnTo>
                  <a:lnTo>
                    <a:pt x="1128" y="978"/>
                  </a:lnTo>
                  <a:lnTo>
                    <a:pt x="1150" y="943"/>
                  </a:lnTo>
                  <a:lnTo>
                    <a:pt x="1145" y="923"/>
                  </a:lnTo>
                  <a:lnTo>
                    <a:pt x="1165" y="908"/>
                  </a:lnTo>
                  <a:lnTo>
                    <a:pt x="1172" y="879"/>
                  </a:lnTo>
                  <a:lnTo>
                    <a:pt x="1126" y="828"/>
                  </a:lnTo>
                  <a:lnTo>
                    <a:pt x="1098" y="757"/>
                  </a:lnTo>
                  <a:lnTo>
                    <a:pt x="1040" y="751"/>
                  </a:lnTo>
                  <a:lnTo>
                    <a:pt x="990" y="722"/>
                  </a:lnTo>
                  <a:lnTo>
                    <a:pt x="968" y="681"/>
                  </a:lnTo>
                  <a:lnTo>
                    <a:pt x="961" y="628"/>
                  </a:lnTo>
                  <a:lnTo>
                    <a:pt x="844" y="459"/>
                  </a:lnTo>
                  <a:lnTo>
                    <a:pt x="825" y="406"/>
                  </a:lnTo>
                  <a:lnTo>
                    <a:pt x="800" y="470"/>
                  </a:lnTo>
                  <a:lnTo>
                    <a:pt x="757" y="462"/>
                  </a:lnTo>
                  <a:lnTo>
                    <a:pt x="725" y="465"/>
                  </a:lnTo>
                  <a:lnTo>
                    <a:pt x="711" y="458"/>
                  </a:lnTo>
                  <a:lnTo>
                    <a:pt x="682" y="464"/>
                  </a:lnTo>
                  <a:lnTo>
                    <a:pt x="693" y="437"/>
                  </a:lnTo>
                  <a:lnTo>
                    <a:pt x="686" y="406"/>
                  </a:lnTo>
                  <a:lnTo>
                    <a:pt x="643" y="388"/>
                  </a:lnTo>
                  <a:lnTo>
                    <a:pt x="619" y="413"/>
                  </a:lnTo>
                  <a:lnTo>
                    <a:pt x="604" y="397"/>
                  </a:lnTo>
                  <a:lnTo>
                    <a:pt x="561" y="385"/>
                  </a:lnTo>
                  <a:lnTo>
                    <a:pt x="500" y="382"/>
                  </a:lnTo>
                  <a:lnTo>
                    <a:pt x="475" y="372"/>
                  </a:lnTo>
                  <a:lnTo>
                    <a:pt x="399" y="358"/>
                  </a:lnTo>
                  <a:lnTo>
                    <a:pt x="386" y="367"/>
                  </a:lnTo>
                  <a:lnTo>
                    <a:pt x="370" y="345"/>
                  </a:lnTo>
                  <a:lnTo>
                    <a:pt x="373" y="319"/>
                  </a:lnTo>
                  <a:lnTo>
                    <a:pt x="348" y="266"/>
                  </a:lnTo>
                  <a:lnTo>
                    <a:pt x="294" y="201"/>
                  </a:lnTo>
                  <a:lnTo>
                    <a:pt x="340" y="159"/>
                  </a:lnTo>
                  <a:lnTo>
                    <a:pt x="327" y="154"/>
                  </a:lnTo>
                  <a:lnTo>
                    <a:pt x="321" y="128"/>
                  </a:lnTo>
                  <a:lnTo>
                    <a:pt x="282" y="147"/>
                  </a:lnTo>
                  <a:lnTo>
                    <a:pt x="251" y="112"/>
                  </a:lnTo>
                  <a:lnTo>
                    <a:pt x="226" y="76"/>
                  </a:lnTo>
                  <a:lnTo>
                    <a:pt x="189" y="25"/>
                  </a:lnTo>
                  <a:lnTo>
                    <a:pt x="140" y="27"/>
                  </a:lnTo>
                  <a:lnTo>
                    <a:pt x="57" y="0"/>
                  </a:lnTo>
                  <a:close/>
                  <a:moveTo>
                    <a:pt x="665" y="756"/>
                  </a:moveTo>
                  <a:lnTo>
                    <a:pt x="688" y="790"/>
                  </a:lnTo>
                  <a:lnTo>
                    <a:pt x="704" y="790"/>
                  </a:lnTo>
                  <a:lnTo>
                    <a:pt x="750" y="837"/>
                  </a:lnTo>
                  <a:lnTo>
                    <a:pt x="771" y="823"/>
                  </a:lnTo>
                  <a:lnTo>
                    <a:pt x="786" y="809"/>
                  </a:lnTo>
                  <a:lnTo>
                    <a:pt x="810" y="826"/>
                  </a:lnTo>
                  <a:lnTo>
                    <a:pt x="792" y="846"/>
                  </a:lnTo>
                  <a:lnTo>
                    <a:pt x="770" y="854"/>
                  </a:lnTo>
                  <a:lnTo>
                    <a:pt x="765" y="899"/>
                  </a:lnTo>
                  <a:lnTo>
                    <a:pt x="749" y="858"/>
                  </a:lnTo>
                  <a:lnTo>
                    <a:pt x="700" y="882"/>
                  </a:lnTo>
                  <a:lnTo>
                    <a:pt x="682" y="854"/>
                  </a:lnTo>
                  <a:lnTo>
                    <a:pt x="654" y="815"/>
                  </a:lnTo>
                  <a:lnTo>
                    <a:pt x="675" y="816"/>
                  </a:lnTo>
                  <a:lnTo>
                    <a:pt x="689" y="809"/>
                  </a:lnTo>
                  <a:lnTo>
                    <a:pt x="675" y="794"/>
                  </a:lnTo>
                  <a:lnTo>
                    <a:pt x="654" y="792"/>
                  </a:lnTo>
                  <a:lnTo>
                    <a:pt x="650" y="770"/>
                  </a:lnTo>
                  <a:lnTo>
                    <a:pt x="665" y="756"/>
                  </a:lnTo>
                  <a:close/>
                </a:path>
              </a:pathLst>
            </a:custGeom>
            <a:grp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E505D616-86C0-4A83-86A9-64B33FABA0DA}"/>
              </a:ext>
            </a:extLst>
          </p:cNvPr>
          <p:cNvGrpSpPr/>
          <p:nvPr/>
        </p:nvGrpSpPr>
        <p:grpSpPr>
          <a:xfrm>
            <a:off x="5024711" y="4699922"/>
            <a:ext cx="793132" cy="729675"/>
            <a:chOff x="4487508" y="5636187"/>
            <a:chExt cx="793132" cy="729675"/>
          </a:xfrm>
        </p:grpSpPr>
        <p:sp>
          <p:nvSpPr>
            <p:cNvPr id="13" name="Freeform 10">
              <a:extLst>
                <a:ext uri="{FF2B5EF4-FFF2-40B4-BE49-F238E27FC236}">
                  <a16:creationId xmlns:a16="http://schemas.microsoft.com/office/drawing/2014/main" id="{8A3A93D5-4176-47C0-B374-3481E460AC7A}"/>
                </a:ext>
              </a:extLst>
            </p:cNvPr>
            <p:cNvSpPr>
              <a:spLocks/>
            </p:cNvSpPr>
            <p:nvPr/>
          </p:nvSpPr>
          <p:spPr bwMode="auto">
            <a:xfrm>
              <a:off x="4688794" y="5636187"/>
              <a:ext cx="545230" cy="340515"/>
            </a:xfrm>
            <a:custGeom>
              <a:avLst/>
              <a:gdLst>
                <a:gd name="T0" fmla="*/ 592 w 808"/>
                <a:gd name="T1" fmla="*/ 20 h 506"/>
                <a:gd name="T2" fmla="*/ 564 w 808"/>
                <a:gd name="T3" fmla="*/ 28 h 506"/>
                <a:gd name="T4" fmla="*/ 538 w 808"/>
                <a:gd name="T5" fmla="*/ 40 h 506"/>
                <a:gd name="T6" fmla="*/ 514 w 808"/>
                <a:gd name="T7" fmla="*/ 56 h 506"/>
                <a:gd name="T8" fmla="*/ 497 w 808"/>
                <a:gd name="T9" fmla="*/ 13 h 506"/>
                <a:gd name="T10" fmla="*/ 458 w 808"/>
                <a:gd name="T11" fmla="*/ 2 h 506"/>
                <a:gd name="T12" fmla="*/ 420 w 808"/>
                <a:gd name="T13" fmla="*/ 15 h 506"/>
                <a:gd name="T14" fmla="*/ 402 w 808"/>
                <a:gd name="T15" fmla="*/ 20 h 506"/>
                <a:gd name="T16" fmla="*/ 381 w 808"/>
                <a:gd name="T17" fmla="*/ 43 h 506"/>
                <a:gd name="T18" fmla="*/ 335 w 808"/>
                <a:gd name="T19" fmla="*/ 44 h 506"/>
                <a:gd name="T20" fmla="*/ 327 w 808"/>
                <a:gd name="T21" fmla="*/ 107 h 506"/>
                <a:gd name="T22" fmla="*/ 349 w 808"/>
                <a:gd name="T23" fmla="*/ 152 h 506"/>
                <a:gd name="T24" fmla="*/ 316 w 808"/>
                <a:gd name="T25" fmla="*/ 202 h 506"/>
                <a:gd name="T26" fmla="*/ 289 w 808"/>
                <a:gd name="T27" fmla="*/ 163 h 506"/>
                <a:gd name="T28" fmla="*/ 268 w 808"/>
                <a:gd name="T29" fmla="*/ 108 h 506"/>
                <a:gd name="T30" fmla="*/ 250 w 808"/>
                <a:gd name="T31" fmla="*/ 100 h 506"/>
                <a:gd name="T32" fmla="*/ 204 w 808"/>
                <a:gd name="T33" fmla="*/ 102 h 506"/>
                <a:gd name="T34" fmla="*/ 182 w 808"/>
                <a:gd name="T35" fmla="*/ 125 h 506"/>
                <a:gd name="T36" fmla="*/ 147 w 808"/>
                <a:gd name="T37" fmla="*/ 89 h 506"/>
                <a:gd name="T38" fmla="*/ 125 w 808"/>
                <a:gd name="T39" fmla="*/ 136 h 506"/>
                <a:gd name="T40" fmla="*/ 116 w 808"/>
                <a:gd name="T41" fmla="*/ 184 h 506"/>
                <a:gd name="T42" fmla="*/ 100 w 808"/>
                <a:gd name="T43" fmla="*/ 190 h 506"/>
                <a:gd name="T44" fmla="*/ 61 w 808"/>
                <a:gd name="T45" fmla="*/ 203 h 506"/>
                <a:gd name="T46" fmla="*/ 24 w 808"/>
                <a:gd name="T47" fmla="*/ 206 h 506"/>
                <a:gd name="T48" fmla="*/ 0 w 808"/>
                <a:gd name="T49" fmla="*/ 213 h 506"/>
                <a:gd name="T50" fmla="*/ 6 w 808"/>
                <a:gd name="T51" fmla="*/ 302 h 506"/>
                <a:gd name="T52" fmla="*/ 29 w 808"/>
                <a:gd name="T53" fmla="*/ 349 h 506"/>
                <a:gd name="T54" fmla="*/ 41 w 808"/>
                <a:gd name="T55" fmla="*/ 375 h 506"/>
                <a:gd name="T56" fmla="*/ 40 w 808"/>
                <a:gd name="T57" fmla="*/ 432 h 506"/>
                <a:gd name="T58" fmla="*/ 42 w 808"/>
                <a:gd name="T59" fmla="*/ 456 h 506"/>
                <a:gd name="T60" fmla="*/ 80 w 808"/>
                <a:gd name="T61" fmla="*/ 470 h 506"/>
                <a:gd name="T62" fmla="*/ 149 w 808"/>
                <a:gd name="T63" fmla="*/ 449 h 506"/>
                <a:gd name="T64" fmla="*/ 194 w 808"/>
                <a:gd name="T65" fmla="*/ 439 h 506"/>
                <a:gd name="T66" fmla="*/ 235 w 808"/>
                <a:gd name="T67" fmla="*/ 419 h 506"/>
                <a:gd name="T68" fmla="*/ 250 w 808"/>
                <a:gd name="T69" fmla="*/ 402 h 506"/>
                <a:gd name="T70" fmla="*/ 293 w 808"/>
                <a:gd name="T71" fmla="*/ 427 h 506"/>
                <a:gd name="T72" fmla="*/ 350 w 808"/>
                <a:gd name="T73" fmla="*/ 435 h 506"/>
                <a:gd name="T74" fmla="*/ 408 w 808"/>
                <a:gd name="T75" fmla="*/ 453 h 506"/>
                <a:gd name="T76" fmla="*/ 444 w 808"/>
                <a:gd name="T77" fmla="*/ 489 h 506"/>
                <a:gd name="T78" fmla="*/ 499 w 808"/>
                <a:gd name="T79" fmla="*/ 506 h 506"/>
                <a:gd name="T80" fmla="*/ 527 w 808"/>
                <a:gd name="T81" fmla="*/ 463 h 506"/>
                <a:gd name="T82" fmla="*/ 579 w 808"/>
                <a:gd name="T83" fmla="*/ 450 h 506"/>
                <a:gd name="T84" fmla="*/ 600 w 808"/>
                <a:gd name="T85" fmla="*/ 463 h 506"/>
                <a:gd name="T86" fmla="*/ 618 w 808"/>
                <a:gd name="T87" fmla="*/ 438 h 506"/>
                <a:gd name="T88" fmla="*/ 646 w 808"/>
                <a:gd name="T89" fmla="*/ 435 h 506"/>
                <a:gd name="T90" fmla="*/ 658 w 808"/>
                <a:gd name="T91" fmla="*/ 394 h 506"/>
                <a:gd name="T92" fmla="*/ 673 w 808"/>
                <a:gd name="T93" fmla="*/ 343 h 506"/>
                <a:gd name="T94" fmla="*/ 673 w 808"/>
                <a:gd name="T95" fmla="*/ 303 h 506"/>
                <a:gd name="T96" fmla="*/ 679 w 808"/>
                <a:gd name="T97" fmla="*/ 256 h 506"/>
                <a:gd name="T98" fmla="*/ 715 w 808"/>
                <a:gd name="T99" fmla="*/ 234 h 506"/>
                <a:gd name="T100" fmla="*/ 703 w 808"/>
                <a:gd name="T101" fmla="*/ 186 h 506"/>
                <a:gd name="T102" fmla="*/ 747 w 808"/>
                <a:gd name="T103" fmla="*/ 191 h 506"/>
                <a:gd name="T104" fmla="*/ 797 w 808"/>
                <a:gd name="T105" fmla="*/ 184 h 506"/>
                <a:gd name="T106" fmla="*/ 794 w 808"/>
                <a:gd name="T107" fmla="*/ 125 h 506"/>
                <a:gd name="T108" fmla="*/ 751 w 808"/>
                <a:gd name="T109" fmla="*/ 88 h 506"/>
                <a:gd name="T110" fmla="*/ 711 w 808"/>
                <a:gd name="T111" fmla="*/ 50 h 506"/>
                <a:gd name="T112" fmla="*/ 710 w 808"/>
                <a:gd name="T113" fmla="*/ 23 h 506"/>
                <a:gd name="T114" fmla="*/ 611 w 808"/>
                <a:gd name="T115" fmla="*/ 11 h 506"/>
                <a:gd name="T116" fmla="*/ 579 w 808"/>
                <a:gd name="T11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8" h="506">
                  <a:moveTo>
                    <a:pt x="579" y="0"/>
                  </a:moveTo>
                  <a:lnTo>
                    <a:pt x="592" y="20"/>
                  </a:lnTo>
                  <a:lnTo>
                    <a:pt x="570" y="19"/>
                  </a:lnTo>
                  <a:lnTo>
                    <a:pt x="564" y="28"/>
                  </a:lnTo>
                  <a:lnTo>
                    <a:pt x="551" y="37"/>
                  </a:lnTo>
                  <a:lnTo>
                    <a:pt x="538" y="40"/>
                  </a:lnTo>
                  <a:lnTo>
                    <a:pt x="532" y="54"/>
                  </a:lnTo>
                  <a:lnTo>
                    <a:pt x="514" y="56"/>
                  </a:lnTo>
                  <a:lnTo>
                    <a:pt x="509" y="27"/>
                  </a:lnTo>
                  <a:lnTo>
                    <a:pt x="497" y="13"/>
                  </a:lnTo>
                  <a:lnTo>
                    <a:pt x="476" y="2"/>
                  </a:lnTo>
                  <a:lnTo>
                    <a:pt x="458" y="2"/>
                  </a:lnTo>
                  <a:lnTo>
                    <a:pt x="440" y="13"/>
                  </a:lnTo>
                  <a:lnTo>
                    <a:pt x="420" y="15"/>
                  </a:lnTo>
                  <a:lnTo>
                    <a:pt x="415" y="23"/>
                  </a:lnTo>
                  <a:lnTo>
                    <a:pt x="402" y="20"/>
                  </a:lnTo>
                  <a:lnTo>
                    <a:pt x="399" y="39"/>
                  </a:lnTo>
                  <a:lnTo>
                    <a:pt x="381" y="43"/>
                  </a:lnTo>
                  <a:lnTo>
                    <a:pt x="350" y="44"/>
                  </a:lnTo>
                  <a:lnTo>
                    <a:pt x="335" y="44"/>
                  </a:lnTo>
                  <a:lnTo>
                    <a:pt x="333" y="98"/>
                  </a:lnTo>
                  <a:lnTo>
                    <a:pt x="327" y="107"/>
                  </a:lnTo>
                  <a:lnTo>
                    <a:pt x="330" y="127"/>
                  </a:lnTo>
                  <a:lnTo>
                    <a:pt x="349" y="152"/>
                  </a:lnTo>
                  <a:lnTo>
                    <a:pt x="332" y="193"/>
                  </a:lnTo>
                  <a:lnTo>
                    <a:pt x="316" y="202"/>
                  </a:lnTo>
                  <a:lnTo>
                    <a:pt x="302" y="194"/>
                  </a:lnTo>
                  <a:lnTo>
                    <a:pt x="289" y="163"/>
                  </a:lnTo>
                  <a:lnTo>
                    <a:pt x="286" y="138"/>
                  </a:lnTo>
                  <a:lnTo>
                    <a:pt x="268" y="108"/>
                  </a:lnTo>
                  <a:lnTo>
                    <a:pt x="261" y="113"/>
                  </a:lnTo>
                  <a:lnTo>
                    <a:pt x="250" y="100"/>
                  </a:lnTo>
                  <a:lnTo>
                    <a:pt x="233" y="95"/>
                  </a:lnTo>
                  <a:lnTo>
                    <a:pt x="204" y="102"/>
                  </a:lnTo>
                  <a:lnTo>
                    <a:pt x="200" y="116"/>
                  </a:lnTo>
                  <a:lnTo>
                    <a:pt x="182" y="125"/>
                  </a:lnTo>
                  <a:lnTo>
                    <a:pt x="169" y="92"/>
                  </a:lnTo>
                  <a:lnTo>
                    <a:pt x="147" y="89"/>
                  </a:lnTo>
                  <a:lnTo>
                    <a:pt x="133" y="98"/>
                  </a:lnTo>
                  <a:lnTo>
                    <a:pt x="125" y="136"/>
                  </a:lnTo>
                  <a:lnTo>
                    <a:pt x="128" y="150"/>
                  </a:lnTo>
                  <a:lnTo>
                    <a:pt x="116" y="184"/>
                  </a:lnTo>
                  <a:lnTo>
                    <a:pt x="104" y="181"/>
                  </a:lnTo>
                  <a:lnTo>
                    <a:pt x="100" y="190"/>
                  </a:lnTo>
                  <a:lnTo>
                    <a:pt x="75" y="191"/>
                  </a:lnTo>
                  <a:lnTo>
                    <a:pt x="61" y="203"/>
                  </a:lnTo>
                  <a:lnTo>
                    <a:pt x="55" y="196"/>
                  </a:lnTo>
                  <a:lnTo>
                    <a:pt x="24" y="206"/>
                  </a:lnTo>
                  <a:lnTo>
                    <a:pt x="14" y="199"/>
                  </a:lnTo>
                  <a:lnTo>
                    <a:pt x="0" y="213"/>
                  </a:lnTo>
                  <a:lnTo>
                    <a:pt x="6" y="256"/>
                  </a:lnTo>
                  <a:lnTo>
                    <a:pt x="6" y="302"/>
                  </a:lnTo>
                  <a:lnTo>
                    <a:pt x="20" y="320"/>
                  </a:lnTo>
                  <a:lnTo>
                    <a:pt x="29" y="349"/>
                  </a:lnTo>
                  <a:lnTo>
                    <a:pt x="33" y="366"/>
                  </a:lnTo>
                  <a:lnTo>
                    <a:pt x="41" y="375"/>
                  </a:lnTo>
                  <a:lnTo>
                    <a:pt x="50" y="408"/>
                  </a:lnTo>
                  <a:lnTo>
                    <a:pt x="40" y="432"/>
                  </a:lnTo>
                  <a:lnTo>
                    <a:pt x="47" y="443"/>
                  </a:lnTo>
                  <a:lnTo>
                    <a:pt x="42" y="456"/>
                  </a:lnTo>
                  <a:lnTo>
                    <a:pt x="54" y="468"/>
                  </a:lnTo>
                  <a:lnTo>
                    <a:pt x="80" y="470"/>
                  </a:lnTo>
                  <a:lnTo>
                    <a:pt x="122" y="460"/>
                  </a:lnTo>
                  <a:lnTo>
                    <a:pt x="149" y="449"/>
                  </a:lnTo>
                  <a:lnTo>
                    <a:pt x="175" y="449"/>
                  </a:lnTo>
                  <a:lnTo>
                    <a:pt x="194" y="439"/>
                  </a:lnTo>
                  <a:lnTo>
                    <a:pt x="222" y="439"/>
                  </a:lnTo>
                  <a:lnTo>
                    <a:pt x="235" y="419"/>
                  </a:lnTo>
                  <a:lnTo>
                    <a:pt x="238" y="403"/>
                  </a:lnTo>
                  <a:lnTo>
                    <a:pt x="250" y="402"/>
                  </a:lnTo>
                  <a:lnTo>
                    <a:pt x="261" y="417"/>
                  </a:lnTo>
                  <a:lnTo>
                    <a:pt x="293" y="427"/>
                  </a:lnTo>
                  <a:lnTo>
                    <a:pt x="299" y="420"/>
                  </a:lnTo>
                  <a:lnTo>
                    <a:pt x="350" y="435"/>
                  </a:lnTo>
                  <a:lnTo>
                    <a:pt x="385" y="449"/>
                  </a:lnTo>
                  <a:lnTo>
                    <a:pt x="408" y="453"/>
                  </a:lnTo>
                  <a:lnTo>
                    <a:pt x="431" y="483"/>
                  </a:lnTo>
                  <a:lnTo>
                    <a:pt x="444" y="489"/>
                  </a:lnTo>
                  <a:lnTo>
                    <a:pt x="474" y="495"/>
                  </a:lnTo>
                  <a:lnTo>
                    <a:pt x="499" y="506"/>
                  </a:lnTo>
                  <a:lnTo>
                    <a:pt x="511" y="495"/>
                  </a:lnTo>
                  <a:lnTo>
                    <a:pt x="527" y="463"/>
                  </a:lnTo>
                  <a:lnTo>
                    <a:pt x="544" y="450"/>
                  </a:lnTo>
                  <a:lnTo>
                    <a:pt x="579" y="450"/>
                  </a:lnTo>
                  <a:lnTo>
                    <a:pt x="581" y="463"/>
                  </a:lnTo>
                  <a:lnTo>
                    <a:pt x="600" y="463"/>
                  </a:lnTo>
                  <a:lnTo>
                    <a:pt x="603" y="448"/>
                  </a:lnTo>
                  <a:lnTo>
                    <a:pt x="618" y="438"/>
                  </a:lnTo>
                  <a:lnTo>
                    <a:pt x="633" y="450"/>
                  </a:lnTo>
                  <a:lnTo>
                    <a:pt x="646" y="435"/>
                  </a:lnTo>
                  <a:lnTo>
                    <a:pt x="648" y="402"/>
                  </a:lnTo>
                  <a:lnTo>
                    <a:pt x="658" y="394"/>
                  </a:lnTo>
                  <a:lnTo>
                    <a:pt x="654" y="367"/>
                  </a:lnTo>
                  <a:lnTo>
                    <a:pt x="673" y="343"/>
                  </a:lnTo>
                  <a:lnTo>
                    <a:pt x="669" y="328"/>
                  </a:lnTo>
                  <a:lnTo>
                    <a:pt x="673" y="303"/>
                  </a:lnTo>
                  <a:lnTo>
                    <a:pt x="654" y="266"/>
                  </a:lnTo>
                  <a:lnTo>
                    <a:pt x="679" y="256"/>
                  </a:lnTo>
                  <a:lnTo>
                    <a:pt x="712" y="252"/>
                  </a:lnTo>
                  <a:lnTo>
                    <a:pt x="715" y="234"/>
                  </a:lnTo>
                  <a:lnTo>
                    <a:pt x="703" y="198"/>
                  </a:lnTo>
                  <a:lnTo>
                    <a:pt x="703" y="186"/>
                  </a:lnTo>
                  <a:lnTo>
                    <a:pt x="717" y="180"/>
                  </a:lnTo>
                  <a:lnTo>
                    <a:pt x="747" y="191"/>
                  </a:lnTo>
                  <a:lnTo>
                    <a:pt x="761" y="188"/>
                  </a:lnTo>
                  <a:lnTo>
                    <a:pt x="797" y="184"/>
                  </a:lnTo>
                  <a:lnTo>
                    <a:pt x="808" y="152"/>
                  </a:lnTo>
                  <a:lnTo>
                    <a:pt x="794" y="125"/>
                  </a:lnTo>
                  <a:lnTo>
                    <a:pt x="775" y="98"/>
                  </a:lnTo>
                  <a:lnTo>
                    <a:pt x="751" y="88"/>
                  </a:lnTo>
                  <a:lnTo>
                    <a:pt x="740" y="63"/>
                  </a:lnTo>
                  <a:lnTo>
                    <a:pt x="711" y="50"/>
                  </a:lnTo>
                  <a:lnTo>
                    <a:pt x="718" y="31"/>
                  </a:lnTo>
                  <a:lnTo>
                    <a:pt x="710" y="23"/>
                  </a:lnTo>
                  <a:lnTo>
                    <a:pt x="661" y="3"/>
                  </a:lnTo>
                  <a:lnTo>
                    <a:pt x="611" y="11"/>
                  </a:lnTo>
                  <a:lnTo>
                    <a:pt x="597" y="0"/>
                  </a:lnTo>
                  <a:lnTo>
                    <a:pt x="579" y="0"/>
                  </a:lnTo>
                  <a:close/>
                </a:path>
              </a:pathLst>
            </a:custGeom>
            <a:solidFill>
              <a:srgbClr val="D1EBEA"/>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13">
              <a:extLst>
                <a:ext uri="{FF2B5EF4-FFF2-40B4-BE49-F238E27FC236}">
                  <a16:creationId xmlns:a16="http://schemas.microsoft.com/office/drawing/2014/main" id="{C8C6CAEE-5723-4833-824B-FA727040D156}"/>
                </a:ext>
              </a:extLst>
            </p:cNvPr>
            <p:cNvSpPr>
              <a:spLocks/>
            </p:cNvSpPr>
            <p:nvPr/>
          </p:nvSpPr>
          <p:spPr bwMode="auto">
            <a:xfrm>
              <a:off x="4919858" y="5917922"/>
              <a:ext cx="360782" cy="198633"/>
            </a:xfrm>
            <a:custGeom>
              <a:avLst/>
              <a:gdLst>
                <a:gd name="T0" fmla="*/ 353 w 535"/>
                <a:gd name="T1" fmla="*/ 18 h 296"/>
                <a:gd name="T2" fmla="*/ 306 w 535"/>
                <a:gd name="T3" fmla="*/ 15 h 296"/>
                <a:gd name="T4" fmla="*/ 278 w 535"/>
                <a:gd name="T5" fmla="*/ 18 h 296"/>
                <a:gd name="T6" fmla="*/ 260 w 535"/>
                <a:gd name="T7" fmla="*/ 43 h 296"/>
                <a:gd name="T8" fmla="*/ 239 w 535"/>
                <a:gd name="T9" fmla="*/ 30 h 296"/>
                <a:gd name="T10" fmla="*/ 187 w 535"/>
                <a:gd name="T11" fmla="*/ 43 h 296"/>
                <a:gd name="T12" fmla="*/ 159 w 535"/>
                <a:gd name="T13" fmla="*/ 86 h 296"/>
                <a:gd name="T14" fmla="*/ 104 w 535"/>
                <a:gd name="T15" fmla="*/ 69 h 296"/>
                <a:gd name="T16" fmla="*/ 68 w 535"/>
                <a:gd name="T17" fmla="*/ 33 h 296"/>
                <a:gd name="T18" fmla="*/ 27 w 535"/>
                <a:gd name="T19" fmla="*/ 61 h 296"/>
                <a:gd name="T20" fmla="*/ 0 w 535"/>
                <a:gd name="T21" fmla="*/ 96 h 296"/>
                <a:gd name="T22" fmla="*/ 14 w 535"/>
                <a:gd name="T23" fmla="*/ 135 h 296"/>
                <a:gd name="T24" fmla="*/ 32 w 535"/>
                <a:gd name="T25" fmla="*/ 168 h 296"/>
                <a:gd name="T26" fmla="*/ 58 w 535"/>
                <a:gd name="T27" fmla="*/ 179 h 296"/>
                <a:gd name="T28" fmla="*/ 51 w 535"/>
                <a:gd name="T29" fmla="*/ 252 h 296"/>
                <a:gd name="T30" fmla="*/ 68 w 535"/>
                <a:gd name="T31" fmla="*/ 285 h 296"/>
                <a:gd name="T32" fmla="*/ 106 w 535"/>
                <a:gd name="T33" fmla="*/ 296 h 296"/>
                <a:gd name="T34" fmla="*/ 105 w 535"/>
                <a:gd name="T35" fmla="*/ 254 h 296"/>
                <a:gd name="T36" fmla="*/ 93 w 535"/>
                <a:gd name="T37" fmla="*/ 203 h 296"/>
                <a:gd name="T38" fmla="*/ 123 w 535"/>
                <a:gd name="T39" fmla="*/ 207 h 296"/>
                <a:gd name="T40" fmla="*/ 180 w 535"/>
                <a:gd name="T41" fmla="*/ 203 h 296"/>
                <a:gd name="T42" fmla="*/ 215 w 535"/>
                <a:gd name="T43" fmla="*/ 188 h 296"/>
                <a:gd name="T44" fmla="*/ 249 w 535"/>
                <a:gd name="T45" fmla="*/ 203 h 296"/>
                <a:gd name="T46" fmla="*/ 291 w 535"/>
                <a:gd name="T47" fmla="*/ 193 h 296"/>
                <a:gd name="T48" fmla="*/ 321 w 535"/>
                <a:gd name="T49" fmla="*/ 206 h 296"/>
                <a:gd name="T50" fmla="*/ 343 w 535"/>
                <a:gd name="T51" fmla="*/ 207 h 296"/>
                <a:gd name="T52" fmla="*/ 377 w 535"/>
                <a:gd name="T53" fmla="*/ 187 h 296"/>
                <a:gd name="T54" fmla="*/ 420 w 535"/>
                <a:gd name="T55" fmla="*/ 189 h 296"/>
                <a:gd name="T56" fmla="*/ 431 w 535"/>
                <a:gd name="T57" fmla="*/ 221 h 296"/>
                <a:gd name="T58" fmla="*/ 425 w 535"/>
                <a:gd name="T59" fmla="*/ 246 h 296"/>
                <a:gd name="T60" fmla="*/ 471 w 535"/>
                <a:gd name="T61" fmla="*/ 250 h 296"/>
                <a:gd name="T62" fmla="*/ 505 w 535"/>
                <a:gd name="T63" fmla="*/ 197 h 296"/>
                <a:gd name="T64" fmla="*/ 535 w 535"/>
                <a:gd name="T65" fmla="*/ 111 h 296"/>
                <a:gd name="T66" fmla="*/ 501 w 535"/>
                <a:gd name="T67" fmla="*/ 111 h 296"/>
                <a:gd name="T68" fmla="*/ 453 w 535"/>
                <a:gd name="T69" fmla="*/ 100 h 296"/>
                <a:gd name="T70" fmla="*/ 415 w 535"/>
                <a:gd name="T71" fmla="*/ 55 h 296"/>
                <a:gd name="T72" fmla="*/ 403 w 535"/>
                <a:gd name="T73" fmla="*/ 25 h 296"/>
                <a:gd name="T74" fmla="*/ 379 w 535"/>
                <a:gd name="T75"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5" h="296">
                  <a:moveTo>
                    <a:pt x="356" y="0"/>
                  </a:moveTo>
                  <a:lnTo>
                    <a:pt x="353" y="18"/>
                  </a:lnTo>
                  <a:lnTo>
                    <a:pt x="325" y="8"/>
                  </a:lnTo>
                  <a:lnTo>
                    <a:pt x="306" y="15"/>
                  </a:lnTo>
                  <a:lnTo>
                    <a:pt x="293" y="30"/>
                  </a:lnTo>
                  <a:lnTo>
                    <a:pt x="278" y="18"/>
                  </a:lnTo>
                  <a:lnTo>
                    <a:pt x="263" y="28"/>
                  </a:lnTo>
                  <a:lnTo>
                    <a:pt x="260" y="43"/>
                  </a:lnTo>
                  <a:lnTo>
                    <a:pt x="241" y="43"/>
                  </a:lnTo>
                  <a:lnTo>
                    <a:pt x="239" y="30"/>
                  </a:lnTo>
                  <a:lnTo>
                    <a:pt x="204" y="30"/>
                  </a:lnTo>
                  <a:lnTo>
                    <a:pt x="187" y="43"/>
                  </a:lnTo>
                  <a:lnTo>
                    <a:pt x="171" y="75"/>
                  </a:lnTo>
                  <a:lnTo>
                    <a:pt x="159" y="86"/>
                  </a:lnTo>
                  <a:lnTo>
                    <a:pt x="134" y="75"/>
                  </a:lnTo>
                  <a:lnTo>
                    <a:pt x="104" y="69"/>
                  </a:lnTo>
                  <a:lnTo>
                    <a:pt x="91" y="63"/>
                  </a:lnTo>
                  <a:lnTo>
                    <a:pt x="68" y="33"/>
                  </a:lnTo>
                  <a:lnTo>
                    <a:pt x="45" y="29"/>
                  </a:lnTo>
                  <a:lnTo>
                    <a:pt x="27" y="61"/>
                  </a:lnTo>
                  <a:lnTo>
                    <a:pt x="8" y="66"/>
                  </a:lnTo>
                  <a:lnTo>
                    <a:pt x="0" y="96"/>
                  </a:lnTo>
                  <a:lnTo>
                    <a:pt x="7" y="116"/>
                  </a:lnTo>
                  <a:lnTo>
                    <a:pt x="14" y="135"/>
                  </a:lnTo>
                  <a:lnTo>
                    <a:pt x="16" y="161"/>
                  </a:lnTo>
                  <a:lnTo>
                    <a:pt x="32" y="168"/>
                  </a:lnTo>
                  <a:lnTo>
                    <a:pt x="51" y="164"/>
                  </a:lnTo>
                  <a:lnTo>
                    <a:pt x="58" y="179"/>
                  </a:lnTo>
                  <a:lnTo>
                    <a:pt x="64" y="246"/>
                  </a:lnTo>
                  <a:lnTo>
                    <a:pt x="51" y="252"/>
                  </a:lnTo>
                  <a:lnTo>
                    <a:pt x="48" y="268"/>
                  </a:lnTo>
                  <a:lnTo>
                    <a:pt x="68" y="285"/>
                  </a:lnTo>
                  <a:lnTo>
                    <a:pt x="85" y="294"/>
                  </a:lnTo>
                  <a:lnTo>
                    <a:pt x="106" y="296"/>
                  </a:lnTo>
                  <a:lnTo>
                    <a:pt x="125" y="275"/>
                  </a:lnTo>
                  <a:lnTo>
                    <a:pt x="105" y="254"/>
                  </a:lnTo>
                  <a:lnTo>
                    <a:pt x="93" y="227"/>
                  </a:lnTo>
                  <a:lnTo>
                    <a:pt x="93" y="203"/>
                  </a:lnTo>
                  <a:lnTo>
                    <a:pt x="110" y="207"/>
                  </a:lnTo>
                  <a:lnTo>
                    <a:pt x="123" y="207"/>
                  </a:lnTo>
                  <a:lnTo>
                    <a:pt x="147" y="204"/>
                  </a:lnTo>
                  <a:lnTo>
                    <a:pt x="180" y="203"/>
                  </a:lnTo>
                  <a:lnTo>
                    <a:pt x="203" y="202"/>
                  </a:lnTo>
                  <a:lnTo>
                    <a:pt x="215" y="188"/>
                  </a:lnTo>
                  <a:lnTo>
                    <a:pt x="227" y="202"/>
                  </a:lnTo>
                  <a:lnTo>
                    <a:pt x="249" y="203"/>
                  </a:lnTo>
                  <a:lnTo>
                    <a:pt x="278" y="198"/>
                  </a:lnTo>
                  <a:lnTo>
                    <a:pt x="291" y="193"/>
                  </a:lnTo>
                  <a:lnTo>
                    <a:pt x="298" y="218"/>
                  </a:lnTo>
                  <a:lnTo>
                    <a:pt x="321" y="206"/>
                  </a:lnTo>
                  <a:lnTo>
                    <a:pt x="328" y="191"/>
                  </a:lnTo>
                  <a:lnTo>
                    <a:pt x="343" y="207"/>
                  </a:lnTo>
                  <a:lnTo>
                    <a:pt x="356" y="195"/>
                  </a:lnTo>
                  <a:lnTo>
                    <a:pt x="377" y="187"/>
                  </a:lnTo>
                  <a:lnTo>
                    <a:pt x="388" y="195"/>
                  </a:lnTo>
                  <a:lnTo>
                    <a:pt x="420" y="189"/>
                  </a:lnTo>
                  <a:lnTo>
                    <a:pt x="436" y="204"/>
                  </a:lnTo>
                  <a:lnTo>
                    <a:pt x="431" y="221"/>
                  </a:lnTo>
                  <a:lnTo>
                    <a:pt x="410" y="240"/>
                  </a:lnTo>
                  <a:lnTo>
                    <a:pt x="425" y="246"/>
                  </a:lnTo>
                  <a:lnTo>
                    <a:pt x="450" y="231"/>
                  </a:lnTo>
                  <a:lnTo>
                    <a:pt x="471" y="250"/>
                  </a:lnTo>
                  <a:lnTo>
                    <a:pt x="491" y="207"/>
                  </a:lnTo>
                  <a:lnTo>
                    <a:pt x="505" y="197"/>
                  </a:lnTo>
                  <a:lnTo>
                    <a:pt x="522" y="161"/>
                  </a:lnTo>
                  <a:lnTo>
                    <a:pt x="535" y="111"/>
                  </a:lnTo>
                  <a:lnTo>
                    <a:pt x="515" y="121"/>
                  </a:lnTo>
                  <a:lnTo>
                    <a:pt x="501" y="111"/>
                  </a:lnTo>
                  <a:lnTo>
                    <a:pt x="471" y="112"/>
                  </a:lnTo>
                  <a:lnTo>
                    <a:pt x="453" y="100"/>
                  </a:lnTo>
                  <a:lnTo>
                    <a:pt x="432" y="61"/>
                  </a:lnTo>
                  <a:lnTo>
                    <a:pt x="415" y="55"/>
                  </a:lnTo>
                  <a:lnTo>
                    <a:pt x="408" y="41"/>
                  </a:lnTo>
                  <a:lnTo>
                    <a:pt x="403" y="25"/>
                  </a:lnTo>
                  <a:lnTo>
                    <a:pt x="387" y="26"/>
                  </a:lnTo>
                  <a:lnTo>
                    <a:pt x="379" y="8"/>
                  </a:lnTo>
                  <a:lnTo>
                    <a:pt x="356" y="0"/>
                  </a:lnTo>
                  <a:close/>
                </a:path>
              </a:pathLst>
            </a:custGeom>
            <a:solidFill>
              <a:srgbClr val="D1EBEA"/>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14">
              <a:extLst>
                <a:ext uri="{FF2B5EF4-FFF2-40B4-BE49-F238E27FC236}">
                  <a16:creationId xmlns:a16="http://schemas.microsoft.com/office/drawing/2014/main" id="{2BAD75C8-E2B6-41B9-9B86-2D97A52A5C9A}"/>
                </a:ext>
              </a:extLst>
            </p:cNvPr>
            <p:cNvSpPr>
              <a:spLocks/>
            </p:cNvSpPr>
            <p:nvPr/>
          </p:nvSpPr>
          <p:spPr bwMode="auto">
            <a:xfrm>
              <a:off x="4498268" y="5905761"/>
              <a:ext cx="464155" cy="460101"/>
            </a:xfrm>
            <a:custGeom>
              <a:avLst/>
              <a:gdLst>
                <a:gd name="T0" fmla="*/ 517 w 686"/>
                <a:gd name="T1" fmla="*/ 17 h 684"/>
                <a:gd name="T2" fmla="*/ 457 w 686"/>
                <a:gd name="T3" fmla="*/ 47 h 684"/>
                <a:gd name="T4" fmla="*/ 362 w 686"/>
                <a:gd name="T5" fmla="*/ 68 h 684"/>
                <a:gd name="T6" fmla="*/ 312 w 686"/>
                <a:gd name="T7" fmla="*/ 64 h 684"/>
                <a:gd name="T8" fmla="*/ 254 w 686"/>
                <a:gd name="T9" fmla="*/ 96 h 684"/>
                <a:gd name="T10" fmla="*/ 173 w 686"/>
                <a:gd name="T11" fmla="*/ 88 h 684"/>
                <a:gd name="T12" fmla="*/ 147 w 686"/>
                <a:gd name="T13" fmla="*/ 39 h 684"/>
                <a:gd name="T14" fmla="*/ 91 w 686"/>
                <a:gd name="T15" fmla="*/ 25 h 684"/>
                <a:gd name="T16" fmla="*/ 61 w 686"/>
                <a:gd name="T17" fmla="*/ 68 h 684"/>
                <a:gd name="T18" fmla="*/ 100 w 686"/>
                <a:gd name="T19" fmla="*/ 108 h 684"/>
                <a:gd name="T20" fmla="*/ 118 w 686"/>
                <a:gd name="T21" fmla="*/ 161 h 684"/>
                <a:gd name="T22" fmla="*/ 86 w 686"/>
                <a:gd name="T23" fmla="*/ 163 h 684"/>
                <a:gd name="T24" fmla="*/ 44 w 686"/>
                <a:gd name="T25" fmla="*/ 136 h 684"/>
                <a:gd name="T26" fmla="*/ 14 w 686"/>
                <a:gd name="T27" fmla="*/ 129 h 684"/>
                <a:gd name="T28" fmla="*/ 33 w 686"/>
                <a:gd name="T29" fmla="*/ 201 h 684"/>
                <a:gd name="T30" fmla="*/ 60 w 686"/>
                <a:gd name="T31" fmla="*/ 244 h 684"/>
                <a:gd name="T32" fmla="*/ 93 w 686"/>
                <a:gd name="T33" fmla="*/ 317 h 684"/>
                <a:gd name="T34" fmla="*/ 140 w 686"/>
                <a:gd name="T35" fmla="*/ 397 h 684"/>
                <a:gd name="T36" fmla="*/ 132 w 686"/>
                <a:gd name="T37" fmla="*/ 436 h 684"/>
                <a:gd name="T38" fmla="*/ 150 w 686"/>
                <a:gd name="T39" fmla="*/ 449 h 684"/>
                <a:gd name="T40" fmla="*/ 160 w 686"/>
                <a:gd name="T41" fmla="*/ 457 h 684"/>
                <a:gd name="T42" fmla="*/ 181 w 686"/>
                <a:gd name="T43" fmla="*/ 482 h 684"/>
                <a:gd name="T44" fmla="*/ 176 w 686"/>
                <a:gd name="T45" fmla="*/ 503 h 684"/>
                <a:gd name="T46" fmla="*/ 161 w 686"/>
                <a:gd name="T47" fmla="*/ 519 h 684"/>
                <a:gd name="T48" fmla="*/ 127 w 686"/>
                <a:gd name="T49" fmla="*/ 543 h 684"/>
                <a:gd name="T50" fmla="*/ 135 w 686"/>
                <a:gd name="T51" fmla="*/ 584 h 684"/>
                <a:gd name="T52" fmla="*/ 140 w 686"/>
                <a:gd name="T53" fmla="*/ 618 h 684"/>
                <a:gd name="T54" fmla="*/ 124 w 686"/>
                <a:gd name="T55" fmla="*/ 636 h 684"/>
                <a:gd name="T56" fmla="*/ 110 w 686"/>
                <a:gd name="T57" fmla="*/ 616 h 684"/>
                <a:gd name="T58" fmla="*/ 118 w 686"/>
                <a:gd name="T59" fmla="*/ 646 h 684"/>
                <a:gd name="T60" fmla="*/ 130 w 686"/>
                <a:gd name="T61" fmla="*/ 647 h 684"/>
                <a:gd name="T62" fmla="*/ 157 w 686"/>
                <a:gd name="T63" fmla="*/ 650 h 684"/>
                <a:gd name="T64" fmla="*/ 192 w 686"/>
                <a:gd name="T65" fmla="*/ 659 h 684"/>
                <a:gd name="T66" fmla="*/ 247 w 686"/>
                <a:gd name="T67" fmla="*/ 679 h 684"/>
                <a:gd name="T68" fmla="*/ 278 w 686"/>
                <a:gd name="T69" fmla="*/ 675 h 684"/>
                <a:gd name="T70" fmla="*/ 313 w 686"/>
                <a:gd name="T71" fmla="*/ 661 h 684"/>
                <a:gd name="T72" fmla="*/ 385 w 686"/>
                <a:gd name="T73" fmla="*/ 640 h 684"/>
                <a:gd name="T74" fmla="*/ 456 w 686"/>
                <a:gd name="T75" fmla="*/ 632 h 684"/>
                <a:gd name="T76" fmla="*/ 517 w 686"/>
                <a:gd name="T77" fmla="*/ 661 h 684"/>
                <a:gd name="T78" fmla="*/ 569 w 686"/>
                <a:gd name="T79" fmla="*/ 624 h 684"/>
                <a:gd name="T80" fmla="*/ 600 w 686"/>
                <a:gd name="T81" fmla="*/ 550 h 684"/>
                <a:gd name="T82" fmla="*/ 558 w 686"/>
                <a:gd name="T83" fmla="*/ 488 h 684"/>
                <a:gd name="T84" fmla="*/ 582 w 686"/>
                <a:gd name="T85" fmla="*/ 366 h 684"/>
                <a:gd name="T86" fmla="*/ 632 w 686"/>
                <a:gd name="T87" fmla="*/ 318 h 684"/>
                <a:gd name="T88" fmla="*/ 673 w 686"/>
                <a:gd name="T89" fmla="*/ 270 h 684"/>
                <a:gd name="T90" fmla="*/ 673 w 686"/>
                <a:gd name="T91" fmla="*/ 182 h 684"/>
                <a:gd name="T92" fmla="*/ 636 w 686"/>
                <a:gd name="T93" fmla="*/ 153 h 684"/>
                <a:gd name="T94" fmla="*/ 630 w 686"/>
                <a:gd name="T95" fmla="*/ 84 h 684"/>
                <a:gd name="T96" fmla="*/ 632 w 686"/>
                <a:gd name="T97" fmla="*/ 33 h 684"/>
                <a:gd name="T98" fmla="*/ 543 w 686"/>
                <a:gd name="T99" fmla="*/ 1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6" h="684">
                  <a:moveTo>
                    <a:pt x="532" y="0"/>
                  </a:moveTo>
                  <a:lnTo>
                    <a:pt x="520" y="1"/>
                  </a:lnTo>
                  <a:lnTo>
                    <a:pt x="517" y="17"/>
                  </a:lnTo>
                  <a:lnTo>
                    <a:pt x="504" y="37"/>
                  </a:lnTo>
                  <a:lnTo>
                    <a:pt x="476" y="37"/>
                  </a:lnTo>
                  <a:lnTo>
                    <a:pt x="457" y="47"/>
                  </a:lnTo>
                  <a:lnTo>
                    <a:pt x="431" y="47"/>
                  </a:lnTo>
                  <a:lnTo>
                    <a:pt x="404" y="58"/>
                  </a:lnTo>
                  <a:lnTo>
                    <a:pt x="362" y="68"/>
                  </a:lnTo>
                  <a:lnTo>
                    <a:pt x="336" y="66"/>
                  </a:lnTo>
                  <a:lnTo>
                    <a:pt x="324" y="54"/>
                  </a:lnTo>
                  <a:lnTo>
                    <a:pt x="312" y="64"/>
                  </a:lnTo>
                  <a:lnTo>
                    <a:pt x="299" y="62"/>
                  </a:lnTo>
                  <a:lnTo>
                    <a:pt x="274" y="77"/>
                  </a:lnTo>
                  <a:lnTo>
                    <a:pt x="254" y="96"/>
                  </a:lnTo>
                  <a:lnTo>
                    <a:pt x="240" y="110"/>
                  </a:lnTo>
                  <a:lnTo>
                    <a:pt x="225" y="97"/>
                  </a:lnTo>
                  <a:lnTo>
                    <a:pt x="173" y="88"/>
                  </a:lnTo>
                  <a:lnTo>
                    <a:pt x="159" y="84"/>
                  </a:lnTo>
                  <a:lnTo>
                    <a:pt x="168" y="53"/>
                  </a:lnTo>
                  <a:lnTo>
                    <a:pt x="147" y="39"/>
                  </a:lnTo>
                  <a:lnTo>
                    <a:pt x="128" y="47"/>
                  </a:lnTo>
                  <a:lnTo>
                    <a:pt x="112" y="35"/>
                  </a:lnTo>
                  <a:lnTo>
                    <a:pt x="91" y="25"/>
                  </a:lnTo>
                  <a:lnTo>
                    <a:pt x="75" y="32"/>
                  </a:lnTo>
                  <a:lnTo>
                    <a:pt x="59" y="45"/>
                  </a:lnTo>
                  <a:lnTo>
                    <a:pt x="61" y="68"/>
                  </a:lnTo>
                  <a:lnTo>
                    <a:pt x="78" y="73"/>
                  </a:lnTo>
                  <a:lnTo>
                    <a:pt x="93" y="87"/>
                  </a:lnTo>
                  <a:lnTo>
                    <a:pt x="100" y="108"/>
                  </a:lnTo>
                  <a:lnTo>
                    <a:pt x="116" y="125"/>
                  </a:lnTo>
                  <a:lnTo>
                    <a:pt x="125" y="143"/>
                  </a:lnTo>
                  <a:lnTo>
                    <a:pt x="118" y="161"/>
                  </a:lnTo>
                  <a:lnTo>
                    <a:pt x="105" y="169"/>
                  </a:lnTo>
                  <a:lnTo>
                    <a:pt x="97" y="167"/>
                  </a:lnTo>
                  <a:lnTo>
                    <a:pt x="86" y="163"/>
                  </a:lnTo>
                  <a:lnTo>
                    <a:pt x="77" y="163"/>
                  </a:lnTo>
                  <a:lnTo>
                    <a:pt x="69" y="150"/>
                  </a:lnTo>
                  <a:lnTo>
                    <a:pt x="44" y="136"/>
                  </a:lnTo>
                  <a:lnTo>
                    <a:pt x="15" y="116"/>
                  </a:lnTo>
                  <a:lnTo>
                    <a:pt x="0" y="118"/>
                  </a:lnTo>
                  <a:lnTo>
                    <a:pt x="14" y="129"/>
                  </a:lnTo>
                  <a:lnTo>
                    <a:pt x="24" y="147"/>
                  </a:lnTo>
                  <a:lnTo>
                    <a:pt x="28" y="165"/>
                  </a:lnTo>
                  <a:lnTo>
                    <a:pt x="33" y="201"/>
                  </a:lnTo>
                  <a:lnTo>
                    <a:pt x="36" y="211"/>
                  </a:lnTo>
                  <a:lnTo>
                    <a:pt x="47" y="224"/>
                  </a:lnTo>
                  <a:lnTo>
                    <a:pt x="60" y="244"/>
                  </a:lnTo>
                  <a:lnTo>
                    <a:pt x="75" y="264"/>
                  </a:lnTo>
                  <a:lnTo>
                    <a:pt x="88" y="288"/>
                  </a:lnTo>
                  <a:lnTo>
                    <a:pt x="93" y="317"/>
                  </a:lnTo>
                  <a:lnTo>
                    <a:pt x="111" y="370"/>
                  </a:lnTo>
                  <a:lnTo>
                    <a:pt x="133" y="375"/>
                  </a:lnTo>
                  <a:lnTo>
                    <a:pt x="140" y="397"/>
                  </a:lnTo>
                  <a:lnTo>
                    <a:pt x="141" y="427"/>
                  </a:lnTo>
                  <a:lnTo>
                    <a:pt x="137" y="430"/>
                  </a:lnTo>
                  <a:lnTo>
                    <a:pt x="132" y="436"/>
                  </a:lnTo>
                  <a:lnTo>
                    <a:pt x="137" y="445"/>
                  </a:lnTo>
                  <a:lnTo>
                    <a:pt x="147" y="440"/>
                  </a:lnTo>
                  <a:lnTo>
                    <a:pt x="150" y="449"/>
                  </a:lnTo>
                  <a:lnTo>
                    <a:pt x="147" y="455"/>
                  </a:lnTo>
                  <a:lnTo>
                    <a:pt x="152" y="457"/>
                  </a:lnTo>
                  <a:lnTo>
                    <a:pt x="160" y="457"/>
                  </a:lnTo>
                  <a:lnTo>
                    <a:pt x="172" y="467"/>
                  </a:lnTo>
                  <a:lnTo>
                    <a:pt x="177" y="471"/>
                  </a:lnTo>
                  <a:lnTo>
                    <a:pt x="181" y="482"/>
                  </a:lnTo>
                  <a:lnTo>
                    <a:pt x="181" y="487"/>
                  </a:lnTo>
                  <a:lnTo>
                    <a:pt x="176" y="499"/>
                  </a:lnTo>
                  <a:lnTo>
                    <a:pt x="176" y="503"/>
                  </a:lnTo>
                  <a:lnTo>
                    <a:pt x="176" y="509"/>
                  </a:lnTo>
                  <a:lnTo>
                    <a:pt x="174" y="516"/>
                  </a:lnTo>
                  <a:lnTo>
                    <a:pt x="161" y="519"/>
                  </a:lnTo>
                  <a:lnTo>
                    <a:pt x="150" y="526"/>
                  </a:lnTo>
                  <a:lnTo>
                    <a:pt x="133" y="536"/>
                  </a:lnTo>
                  <a:lnTo>
                    <a:pt x="127" y="543"/>
                  </a:lnTo>
                  <a:lnTo>
                    <a:pt x="127" y="554"/>
                  </a:lnTo>
                  <a:lnTo>
                    <a:pt x="129" y="568"/>
                  </a:lnTo>
                  <a:lnTo>
                    <a:pt x="135" y="584"/>
                  </a:lnTo>
                  <a:lnTo>
                    <a:pt x="139" y="594"/>
                  </a:lnTo>
                  <a:lnTo>
                    <a:pt x="142" y="604"/>
                  </a:lnTo>
                  <a:lnTo>
                    <a:pt x="140" y="618"/>
                  </a:lnTo>
                  <a:lnTo>
                    <a:pt x="136" y="631"/>
                  </a:lnTo>
                  <a:lnTo>
                    <a:pt x="132" y="638"/>
                  </a:lnTo>
                  <a:lnTo>
                    <a:pt x="124" y="636"/>
                  </a:lnTo>
                  <a:lnTo>
                    <a:pt x="115" y="632"/>
                  </a:lnTo>
                  <a:lnTo>
                    <a:pt x="111" y="620"/>
                  </a:lnTo>
                  <a:lnTo>
                    <a:pt x="110" y="616"/>
                  </a:lnTo>
                  <a:lnTo>
                    <a:pt x="93" y="651"/>
                  </a:lnTo>
                  <a:lnTo>
                    <a:pt x="112" y="644"/>
                  </a:lnTo>
                  <a:lnTo>
                    <a:pt x="118" y="646"/>
                  </a:lnTo>
                  <a:lnTo>
                    <a:pt x="123" y="651"/>
                  </a:lnTo>
                  <a:lnTo>
                    <a:pt x="129" y="651"/>
                  </a:lnTo>
                  <a:lnTo>
                    <a:pt x="130" y="647"/>
                  </a:lnTo>
                  <a:lnTo>
                    <a:pt x="135" y="644"/>
                  </a:lnTo>
                  <a:lnTo>
                    <a:pt x="145" y="642"/>
                  </a:lnTo>
                  <a:lnTo>
                    <a:pt x="157" y="650"/>
                  </a:lnTo>
                  <a:lnTo>
                    <a:pt x="172" y="661"/>
                  </a:lnTo>
                  <a:lnTo>
                    <a:pt x="180" y="661"/>
                  </a:lnTo>
                  <a:lnTo>
                    <a:pt x="192" y="659"/>
                  </a:lnTo>
                  <a:lnTo>
                    <a:pt x="222" y="667"/>
                  </a:lnTo>
                  <a:lnTo>
                    <a:pt x="239" y="676"/>
                  </a:lnTo>
                  <a:lnTo>
                    <a:pt x="247" y="679"/>
                  </a:lnTo>
                  <a:lnTo>
                    <a:pt x="257" y="678"/>
                  </a:lnTo>
                  <a:lnTo>
                    <a:pt x="263" y="684"/>
                  </a:lnTo>
                  <a:lnTo>
                    <a:pt x="278" y="675"/>
                  </a:lnTo>
                  <a:lnTo>
                    <a:pt x="291" y="674"/>
                  </a:lnTo>
                  <a:lnTo>
                    <a:pt x="302" y="665"/>
                  </a:lnTo>
                  <a:lnTo>
                    <a:pt x="313" y="661"/>
                  </a:lnTo>
                  <a:lnTo>
                    <a:pt x="349" y="663"/>
                  </a:lnTo>
                  <a:lnTo>
                    <a:pt x="368" y="640"/>
                  </a:lnTo>
                  <a:lnTo>
                    <a:pt x="385" y="640"/>
                  </a:lnTo>
                  <a:lnTo>
                    <a:pt x="397" y="633"/>
                  </a:lnTo>
                  <a:lnTo>
                    <a:pt x="434" y="636"/>
                  </a:lnTo>
                  <a:lnTo>
                    <a:pt x="456" y="632"/>
                  </a:lnTo>
                  <a:lnTo>
                    <a:pt x="469" y="637"/>
                  </a:lnTo>
                  <a:lnTo>
                    <a:pt x="503" y="663"/>
                  </a:lnTo>
                  <a:lnTo>
                    <a:pt x="517" y="661"/>
                  </a:lnTo>
                  <a:lnTo>
                    <a:pt x="546" y="666"/>
                  </a:lnTo>
                  <a:lnTo>
                    <a:pt x="552" y="655"/>
                  </a:lnTo>
                  <a:lnTo>
                    <a:pt x="569" y="624"/>
                  </a:lnTo>
                  <a:lnTo>
                    <a:pt x="593" y="598"/>
                  </a:lnTo>
                  <a:lnTo>
                    <a:pt x="604" y="576"/>
                  </a:lnTo>
                  <a:lnTo>
                    <a:pt x="600" y="550"/>
                  </a:lnTo>
                  <a:lnTo>
                    <a:pt x="583" y="535"/>
                  </a:lnTo>
                  <a:lnTo>
                    <a:pt x="578" y="501"/>
                  </a:lnTo>
                  <a:lnTo>
                    <a:pt x="558" y="488"/>
                  </a:lnTo>
                  <a:lnTo>
                    <a:pt x="554" y="450"/>
                  </a:lnTo>
                  <a:lnTo>
                    <a:pt x="557" y="410"/>
                  </a:lnTo>
                  <a:lnTo>
                    <a:pt x="582" y="366"/>
                  </a:lnTo>
                  <a:lnTo>
                    <a:pt x="596" y="359"/>
                  </a:lnTo>
                  <a:lnTo>
                    <a:pt x="607" y="333"/>
                  </a:lnTo>
                  <a:lnTo>
                    <a:pt x="632" y="318"/>
                  </a:lnTo>
                  <a:lnTo>
                    <a:pt x="644" y="295"/>
                  </a:lnTo>
                  <a:lnTo>
                    <a:pt x="670" y="286"/>
                  </a:lnTo>
                  <a:lnTo>
                    <a:pt x="673" y="270"/>
                  </a:lnTo>
                  <a:lnTo>
                    <a:pt x="686" y="264"/>
                  </a:lnTo>
                  <a:lnTo>
                    <a:pt x="680" y="197"/>
                  </a:lnTo>
                  <a:lnTo>
                    <a:pt x="673" y="182"/>
                  </a:lnTo>
                  <a:lnTo>
                    <a:pt x="654" y="186"/>
                  </a:lnTo>
                  <a:lnTo>
                    <a:pt x="638" y="179"/>
                  </a:lnTo>
                  <a:lnTo>
                    <a:pt x="636" y="153"/>
                  </a:lnTo>
                  <a:lnTo>
                    <a:pt x="629" y="134"/>
                  </a:lnTo>
                  <a:lnTo>
                    <a:pt x="622" y="114"/>
                  </a:lnTo>
                  <a:lnTo>
                    <a:pt x="630" y="84"/>
                  </a:lnTo>
                  <a:lnTo>
                    <a:pt x="649" y="79"/>
                  </a:lnTo>
                  <a:lnTo>
                    <a:pt x="667" y="47"/>
                  </a:lnTo>
                  <a:lnTo>
                    <a:pt x="632" y="33"/>
                  </a:lnTo>
                  <a:lnTo>
                    <a:pt x="581" y="18"/>
                  </a:lnTo>
                  <a:lnTo>
                    <a:pt x="575" y="25"/>
                  </a:lnTo>
                  <a:lnTo>
                    <a:pt x="543" y="15"/>
                  </a:lnTo>
                  <a:lnTo>
                    <a:pt x="532" y="0"/>
                  </a:lnTo>
                  <a:close/>
                </a:path>
              </a:pathLst>
            </a:custGeom>
            <a:solidFill>
              <a:srgbClr val="D1EBEA"/>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64ADB73-3E38-487E-82B3-909AF74255A3}"/>
                </a:ext>
              </a:extLst>
            </p:cNvPr>
            <p:cNvSpPr>
              <a:spLocks/>
            </p:cNvSpPr>
            <p:nvPr/>
          </p:nvSpPr>
          <p:spPr bwMode="auto">
            <a:xfrm>
              <a:off x="4487508" y="5727808"/>
              <a:ext cx="285939" cy="254531"/>
            </a:xfrm>
            <a:custGeom>
              <a:avLst/>
              <a:gdLst>
                <a:gd name="connsiteX0" fmla="*/ 3314 w 285939"/>
                <a:gd name="connsiteY0" fmla="*/ 0 h 254531"/>
                <a:gd name="connsiteX1" fmla="*/ 280984 w 285939"/>
                <a:gd name="connsiteY1" fmla="*/ 0 h 254531"/>
                <a:gd name="connsiteX2" fmla="*/ 283916 w 285939"/>
                <a:gd name="connsiteY2" fmla="*/ 1172 h 254531"/>
                <a:gd name="connsiteX3" fmla="*/ 285939 w 285939"/>
                <a:gd name="connsiteY3" fmla="*/ 10606 h 254531"/>
                <a:gd name="connsiteX4" fmla="*/ 277847 w 285939"/>
                <a:gd name="connsiteY4" fmla="*/ 33516 h 254531"/>
                <a:gd name="connsiteX5" fmla="*/ 269754 w 285939"/>
                <a:gd name="connsiteY5" fmla="*/ 31494 h 254531"/>
                <a:gd name="connsiteX6" fmla="*/ 267056 w 285939"/>
                <a:gd name="connsiteY6" fmla="*/ 37559 h 254531"/>
                <a:gd name="connsiteX7" fmla="*/ 250197 w 285939"/>
                <a:gd name="connsiteY7" fmla="*/ 38233 h 254531"/>
                <a:gd name="connsiteX8" fmla="*/ 240755 w 285939"/>
                <a:gd name="connsiteY8" fmla="*/ 46319 h 254531"/>
                <a:gd name="connsiteX9" fmla="*/ 236709 w 285939"/>
                <a:gd name="connsiteY9" fmla="*/ 41602 h 254531"/>
                <a:gd name="connsiteX10" fmla="*/ 215803 w 285939"/>
                <a:gd name="connsiteY10" fmla="*/ 48340 h 254531"/>
                <a:gd name="connsiteX11" fmla="*/ 209059 w 285939"/>
                <a:gd name="connsiteY11" fmla="*/ 43623 h 254531"/>
                <a:gd name="connsiteX12" fmla="*/ 199618 w 285939"/>
                <a:gd name="connsiteY12" fmla="*/ 53057 h 254531"/>
                <a:gd name="connsiteX13" fmla="*/ 203664 w 285939"/>
                <a:gd name="connsiteY13" fmla="*/ 82031 h 254531"/>
                <a:gd name="connsiteX14" fmla="*/ 203664 w 285939"/>
                <a:gd name="connsiteY14" fmla="*/ 113028 h 254531"/>
                <a:gd name="connsiteX15" fmla="*/ 213106 w 285939"/>
                <a:gd name="connsiteY15" fmla="*/ 125156 h 254531"/>
                <a:gd name="connsiteX16" fmla="*/ 219175 w 285939"/>
                <a:gd name="connsiteY16" fmla="*/ 144697 h 254531"/>
                <a:gd name="connsiteX17" fmla="*/ 221873 w 285939"/>
                <a:gd name="connsiteY17" fmla="*/ 156152 h 254531"/>
                <a:gd name="connsiteX18" fmla="*/ 227268 w 285939"/>
                <a:gd name="connsiteY18" fmla="*/ 162217 h 254531"/>
                <a:gd name="connsiteX19" fmla="*/ 233337 w 285939"/>
                <a:gd name="connsiteY19" fmla="*/ 184453 h 254531"/>
                <a:gd name="connsiteX20" fmla="*/ 226593 w 285939"/>
                <a:gd name="connsiteY20" fmla="*/ 200625 h 254531"/>
                <a:gd name="connsiteX21" fmla="*/ 231314 w 285939"/>
                <a:gd name="connsiteY21" fmla="*/ 208037 h 254531"/>
                <a:gd name="connsiteX22" fmla="*/ 227942 w 285939"/>
                <a:gd name="connsiteY22" fmla="*/ 216797 h 254531"/>
                <a:gd name="connsiteX23" fmla="*/ 219850 w 285939"/>
                <a:gd name="connsiteY23" fmla="*/ 223535 h 254531"/>
                <a:gd name="connsiteX24" fmla="*/ 211083 w 285939"/>
                <a:gd name="connsiteY24" fmla="*/ 222188 h 254531"/>
                <a:gd name="connsiteX25" fmla="*/ 194223 w 285939"/>
                <a:gd name="connsiteY25" fmla="*/ 232295 h 254531"/>
                <a:gd name="connsiteX26" fmla="*/ 180735 w 285939"/>
                <a:gd name="connsiteY26" fmla="*/ 245098 h 254531"/>
                <a:gd name="connsiteX27" fmla="*/ 171294 w 285939"/>
                <a:gd name="connsiteY27" fmla="*/ 254531 h 254531"/>
                <a:gd name="connsiteX28" fmla="*/ 161178 w 285939"/>
                <a:gd name="connsiteY28" fmla="*/ 245771 h 254531"/>
                <a:gd name="connsiteX29" fmla="*/ 126110 w 285939"/>
                <a:gd name="connsiteY29" fmla="*/ 239707 h 254531"/>
                <a:gd name="connsiteX30" fmla="*/ 116669 w 285939"/>
                <a:gd name="connsiteY30" fmla="*/ 237012 h 254531"/>
                <a:gd name="connsiteX31" fmla="*/ 122738 w 285939"/>
                <a:gd name="connsiteY31" fmla="*/ 216123 h 254531"/>
                <a:gd name="connsiteX32" fmla="*/ 108576 w 285939"/>
                <a:gd name="connsiteY32" fmla="*/ 206690 h 254531"/>
                <a:gd name="connsiteX33" fmla="*/ 115320 w 285939"/>
                <a:gd name="connsiteY33" fmla="*/ 196582 h 254531"/>
                <a:gd name="connsiteX34" fmla="*/ 120041 w 285939"/>
                <a:gd name="connsiteY34" fmla="*/ 185127 h 254531"/>
                <a:gd name="connsiteX35" fmla="*/ 121389 w 285939"/>
                <a:gd name="connsiteY35" fmla="*/ 166260 h 254531"/>
                <a:gd name="connsiteX36" fmla="*/ 118692 w 285939"/>
                <a:gd name="connsiteY36" fmla="*/ 148740 h 254531"/>
                <a:gd name="connsiteX37" fmla="*/ 113297 w 285939"/>
                <a:gd name="connsiteY37" fmla="*/ 128526 h 254531"/>
                <a:gd name="connsiteX38" fmla="*/ 100483 w 285939"/>
                <a:gd name="connsiteY38" fmla="*/ 121113 h 254531"/>
                <a:gd name="connsiteX39" fmla="*/ 88345 w 285939"/>
                <a:gd name="connsiteY39" fmla="*/ 128526 h 254531"/>
                <a:gd name="connsiteX40" fmla="*/ 76206 w 285939"/>
                <a:gd name="connsiteY40" fmla="*/ 127852 h 254531"/>
                <a:gd name="connsiteX41" fmla="*/ 67439 w 285939"/>
                <a:gd name="connsiteY41" fmla="*/ 109658 h 254531"/>
                <a:gd name="connsiteX42" fmla="*/ 60695 w 285939"/>
                <a:gd name="connsiteY42" fmla="*/ 93487 h 254531"/>
                <a:gd name="connsiteX43" fmla="*/ 53951 w 285939"/>
                <a:gd name="connsiteY43" fmla="*/ 71924 h 254531"/>
                <a:gd name="connsiteX44" fmla="*/ 55300 w 285939"/>
                <a:gd name="connsiteY44" fmla="*/ 53057 h 254531"/>
                <a:gd name="connsiteX45" fmla="*/ 43161 w 285939"/>
                <a:gd name="connsiteY45" fmla="*/ 42276 h 254531"/>
                <a:gd name="connsiteX46" fmla="*/ 26301 w 285939"/>
                <a:gd name="connsiteY46" fmla="*/ 28799 h 254531"/>
                <a:gd name="connsiteX47" fmla="*/ 10790 w 285939"/>
                <a:gd name="connsiteY47" fmla="*/ 22735 h 254531"/>
                <a:gd name="connsiteX48" fmla="*/ 0 w 285939"/>
                <a:gd name="connsiteY48" fmla="*/ 9932 h 25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5939" h="254531">
                  <a:moveTo>
                    <a:pt x="3314" y="0"/>
                  </a:moveTo>
                  <a:lnTo>
                    <a:pt x="280984" y="0"/>
                  </a:lnTo>
                  <a:lnTo>
                    <a:pt x="283916" y="1172"/>
                  </a:lnTo>
                  <a:lnTo>
                    <a:pt x="285939" y="10606"/>
                  </a:lnTo>
                  <a:lnTo>
                    <a:pt x="277847" y="33516"/>
                  </a:lnTo>
                  <a:lnTo>
                    <a:pt x="269754" y="31494"/>
                  </a:lnTo>
                  <a:lnTo>
                    <a:pt x="267056" y="37559"/>
                  </a:lnTo>
                  <a:lnTo>
                    <a:pt x="250197" y="38233"/>
                  </a:lnTo>
                  <a:lnTo>
                    <a:pt x="240755" y="46319"/>
                  </a:lnTo>
                  <a:lnTo>
                    <a:pt x="236709" y="41602"/>
                  </a:lnTo>
                  <a:lnTo>
                    <a:pt x="215803" y="48340"/>
                  </a:lnTo>
                  <a:lnTo>
                    <a:pt x="209059" y="43623"/>
                  </a:lnTo>
                  <a:lnTo>
                    <a:pt x="199618" y="53057"/>
                  </a:lnTo>
                  <a:lnTo>
                    <a:pt x="203664" y="82031"/>
                  </a:lnTo>
                  <a:lnTo>
                    <a:pt x="203664" y="113028"/>
                  </a:lnTo>
                  <a:lnTo>
                    <a:pt x="213106" y="125156"/>
                  </a:lnTo>
                  <a:lnTo>
                    <a:pt x="219175" y="144697"/>
                  </a:lnTo>
                  <a:lnTo>
                    <a:pt x="221873" y="156152"/>
                  </a:lnTo>
                  <a:lnTo>
                    <a:pt x="227268" y="162217"/>
                  </a:lnTo>
                  <a:lnTo>
                    <a:pt x="233337" y="184453"/>
                  </a:lnTo>
                  <a:lnTo>
                    <a:pt x="226593" y="200625"/>
                  </a:lnTo>
                  <a:lnTo>
                    <a:pt x="231314" y="208037"/>
                  </a:lnTo>
                  <a:lnTo>
                    <a:pt x="227942" y="216797"/>
                  </a:lnTo>
                  <a:lnTo>
                    <a:pt x="219850" y="223535"/>
                  </a:lnTo>
                  <a:lnTo>
                    <a:pt x="211083" y="222188"/>
                  </a:lnTo>
                  <a:lnTo>
                    <a:pt x="194223" y="232295"/>
                  </a:lnTo>
                  <a:lnTo>
                    <a:pt x="180735" y="245098"/>
                  </a:lnTo>
                  <a:lnTo>
                    <a:pt x="171294" y="254531"/>
                  </a:lnTo>
                  <a:lnTo>
                    <a:pt x="161178" y="245771"/>
                  </a:lnTo>
                  <a:lnTo>
                    <a:pt x="126110" y="239707"/>
                  </a:lnTo>
                  <a:lnTo>
                    <a:pt x="116669" y="237012"/>
                  </a:lnTo>
                  <a:lnTo>
                    <a:pt x="122738" y="216123"/>
                  </a:lnTo>
                  <a:lnTo>
                    <a:pt x="108576" y="206690"/>
                  </a:lnTo>
                  <a:lnTo>
                    <a:pt x="115320" y="196582"/>
                  </a:lnTo>
                  <a:lnTo>
                    <a:pt x="120041" y="185127"/>
                  </a:lnTo>
                  <a:lnTo>
                    <a:pt x="121389" y="166260"/>
                  </a:lnTo>
                  <a:lnTo>
                    <a:pt x="118692" y="148740"/>
                  </a:lnTo>
                  <a:lnTo>
                    <a:pt x="113297" y="128526"/>
                  </a:lnTo>
                  <a:lnTo>
                    <a:pt x="100483" y="121113"/>
                  </a:lnTo>
                  <a:lnTo>
                    <a:pt x="88345" y="128526"/>
                  </a:lnTo>
                  <a:lnTo>
                    <a:pt x="76206" y="127852"/>
                  </a:lnTo>
                  <a:lnTo>
                    <a:pt x="67439" y="109658"/>
                  </a:lnTo>
                  <a:lnTo>
                    <a:pt x="60695" y="93487"/>
                  </a:lnTo>
                  <a:lnTo>
                    <a:pt x="53951" y="71924"/>
                  </a:lnTo>
                  <a:lnTo>
                    <a:pt x="55300" y="53057"/>
                  </a:lnTo>
                  <a:lnTo>
                    <a:pt x="43161" y="42276"/>
                  </a:lnTo>
                  <a:lnTo>
                    <a:pt x="26301" y="28799"/>
                  </a:lnTo>
                  <a:lnTo>
                    <a:pt x="10790" y="22735"/>
                  </a:lnTo>
                  <a:lnTo>
                    <a:pt x="0" y="9932"/>
                  </a:lnTo>
                  <a:close/>
                </a:path>
              </a:pathLst>
            </a:custGeom>
            <a:solidFill>
              <a:srgbClr val="D1EBEA"/>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78" name="Group 77">
            <a:extLst>
              <a:ext uri="{FF2B5EF4-FFF2-40B4-BE49-F238E27FC236}">
                <a16:creationId xmlns:a16="http://schemas.microsoft.com/office/drawing/2014/main" id="{79947A45-A644-481A-9456-9FD11F1FDA84}"/>
              </a:ext>
            </a:extLst>
          </p:cNvPr>
          <p:cNvGrpSpPr/>
          <p:nvPr/>
        </p:nvGrpSpPr>
        <p:grpSpPr>
          <a:xfrm>
            <a:off x="6071429" y="3532156"/>
            <a:ext cx="601075" cy="1160341"/>
            <a:chOff x="5534226" y="4468421"/>
            <a:chExt cx="601075" cy="1160341"/>
          </a:xfrm>
        </p:grpSpPr>
        <p:sp>
          <p:nvSpPr>
            <p:cNvPr id="8" name="Freeform 5">
              <a:extLst>
                <a:ext uri="{FF2B5EF4-FFF2-40B4-BE49-F238E27FC236}">
                  <a16:creationId xmlns:a16="http://schemas.microsoft.com/office/drawing/2014/main" id="{42462687-A30A-4EBD-86DA-E78DE063473A}"/>
                </a:ext>
              </a:extLst>
            </p:cNvPr>
            <p:cNvSpPr>
              <a:spLocks noEditPoints="1"/>
            </p:cNvSpPr>
            <p:nvPr/>
          </p:nvSpPr>
          <p:spPr bwMode="auto">
            <a:xfrm>
              <a:off x="5534226" y="4468421"/>
              <a:ext cx="360782" cy="555364"/>
            </a:xfrm>
            <a:custGeom>
              <a:avLst/>
              <a:gdLst>
                <a:gd name="T0" fmla="*/ 230 w 532"/>
                <a:gd name="T1" fmla="*/ 285 h 828"/>
                <a:gd name="T2" fmla="*/ 132 w 532"/>
                <a:gd name="T3" fmla="*/ 319 h 828"/>
                <a:gd name="T4" fmla="*/ 94 w 532"/>
                <a:gd name="T5" fmla="*/ 397 h 828"/>
                <a:gd name="T6" fmla="*/ 108 w 532"/>
                <a:gd name="T7" fmla="*/ 435 h 828"/>
                <a:gd name="T8" fmla="*/ 154 w 532"/>
                <a:gd name="T9" fmla="*/ 434 h 828"/>
                <a:gd name="T10" fmla="*/ 199 w 532"/>
                <a:gd name="T11" fmla="*/ 520 h 828"/>
                <a:gd name="T12" fmla="*/ 229 w 532"/>
                <a:gd name="T13" fmla="*/ 527 h 828"/>
                <a:gd name="T14" fmla="*/ 161 w 532"/>
                <a:gd name="T15" fmla="*/ 563 h 828"/>
                <a:gd name="T16" fmla="*/ 118 w 532"/>
                <a:gd name="T17" fmla="*/ 590 h 828"/>
                <a:gd name="T18" fmla="*/ 41 w 532"/>
                <a:gd name="T19" fmla="*/ 536 h 828"/>
                <a:gd name="T20" fmla="*/ 89 w 532"/>
                <a:gd name="T21" fmla="*/ 734 h 828"/>
                <a:gd name="T22" fmla="*/ 118 w 532"/>
                <a:gd name="T23" fmla="*/ 716 h 828"/>
                <a:gd name="T24" fmla="*/ 126 w 532"/>
                <a:gd name="T25" fmla="*/ 623 h 828"/>
                <a:gd name="T26" fmla="*/ 161 w 532"/>
                <a:gd name="T27" fmla="*/ 644 h 828"/>
                <a:gd name="T28" fmla="*/ 159 w 532"/>
                <a:gd name="T29" fmla="*/ 763 h 828"/>
                <a:gd name="T30" fmla="*/ 223 w 532"/>
                <a:gd name="T31" fmla="*/ 716 h 828"/>
                <a:gd name="T32" fmla="*/ 247 w 532"/>
                <a:gd name="T33" fmla="*/ 678 h 828"/>
                <a:gd name="T34" fmla="*/ 303 w 532"/>
                <a:gd name="T35" fmla="*/ 646 h 828"/>
                <a:gd name="T36" fmla="*/ 309 w 532"/>
                <a:gd name="T37" fmla="*/ 647 h 828"/>
                <a:gd name="T38" fmla="*/ 340 w 532"/>
                <a:gd name="T39" fmla="*/ 606 h 828"/>
                <a:gd name="T40" fmla="*/ 324 w 532"/>
                <a:gd name="T41" fmla="*/ 556 h 828"/>
                <a:gd name="T42" fmla="*/ 261 w 532"/>
                <a:gd name="T43" fmla="*/ 527 h 828"/>
                <a:gd name="T44" fmla="*/ 251 w 532"/>
                <a:gd name="T45" fmla="*/ 476 h 828"/>
                <a:gd name="T46" fmla="*/ 272 w 532"/>
                <a:gd name="T47" fmla="*/ 467 h 828"/>
                <a:gd name="T48" fmla="*/ 295 w 532"/>
                <a:gd name="T49" fmla="*/ 460 h 828"/>
                <a:gd name="T50" fmla="*/ 319 w 532"/>
                <a:gd name="T51" fmla="*/ 439 h 828"/>
                <a:gd name="T52" fmla="*/ 390 w 532"/>
                <a:gd name="T53" fmla="*/ 387 h 828"/>
                <a:gd name="T54" fmla="*/ 461 w 532"/>
                <a:gd name="T55" fmla="*/ 120 h 828"/>
                <a:gd name="T56" fmla="*/ 414 w 532"/>
                <a:gd name="T57" fmla="*/ 378 h 828"/>
                <a:gd name="T58" fmla="*/ 378 w 532"/>
                <a:gd name="T59" fmla="*/ 418 h 828"/>
                <a:gd name="T60" fmla="*/ 399 w 532"/>
                <a:gd name="T61" fmla="*/ 438 h 828"/>
                <a:gd name="T62" fmla="*/ 418 w 532"/>
                <a:gd name="T63" fmla="*/ 380 h 828"/>
                <a:gd name="T64" fmla="*/ 489 w 532"/>
                <a:gd name="T65" fmla="*/ 459 h 828"/>
                <a:gd name="T66" fmla="*/ 324 w 532"/>
                <a:gd name="T67" fmla="*/ 454 h 828"/>
                <a:gd name="T68" fmla="*/ 154 w 532"/>
                <a:gd name="T69" fmla="*/ 535 h 828"/>
                <a:gd name="T70" fmla="*/ 136 w 532"/>
                <a:gd name="T71" fmla="*/ 479 h 828"/>
                <a:gd name="T72" fmla="*/ 493 w 532"/>
                <a:gd name="T73" fmla="*/ 482 h 828"/>
                <a:gd name="T74" fmla="*/ 361 w 532"/>
                <a:gd name="T75" fmla="*/ 481 h 828"/>
                <a:gd name="T76" fmla="*/ 411 w 532"/>
                <a:gd name="T77" fmla="*/ 527 h 828"/>
                <a:gd name="T78" fmla="*/ 396 w 532"/>
                <a:gd name="T79" fmla="*/ 492 h 828"/>
                <a:gd name="T80" fmla="*/ 102 w 532"/>
                <a:gd name="T81" fmla="*/ 502 h 828"/>
                <a:gd name="T82" fmla="*/ 170 w 532"/>
                <a:gd name="T83" fmla="*/ 557 h 828"/>
                <a:gd name="T84" fmla="*/ 73 w 532"/>
                <a:gd name="T85" fmla="*/ 472 h 828"/>
                <a:gd name="T86" fmla="*/ 89 w 532"/>
                <a:gd name="T87" fmla="*/ 501 h 828"/>
                <a:gd name="T88" fmla="*/ 273 w 532"/>
                <a:gd name="T89" fmla="*/ 510 h 828"/>
                <a:gd name="T90" fmla="*/ 261 w 532"/>
                <a:gd name="T91" fmla="*/ 484 h 828"/>
                <a:gd name="T92" fmla="*/ 429 w 532"/>
                <a:gd name="T93" fmla="*/ 487 h 828"/>
                <a:gd name="T94" fmla="*/ 493 w 532"/>
                <a:gd name="T95" fmla="*/ 498 h 828"/>
                <a:gd name="T96" fmla="*/ 314 w 532"/>
                <a:gd name="T97" fmla="*/ 513 h 828"/>
                <a:gd name="T98" fmla="*/ 360 w 532"/>
                <a:gd name="T99" fmla="*/ 567 h 828"/>
                <a:gd name="T100" fmla="*/ 386 w 532"/>
                <a:gd name="T101" fmla="*/ 541 h 828"/>
                <a:gd name="T102" fmla="*/ 357 w 532"/>
                <a:gd name="T103" fmla="*/ 509 h 828"/>
                <a:gd name="T104" fmla="*/ 189 w 532"/>
                <a:gd name="T105" fmla="*/ 527 h 828"/>
                <a:gd name="T106" fmla="*/ 450 w 532"/>
                <a:gd name="T107" fmla="*/ 552 h 828"/>
                <a:gd name="T108" fmla="*/ 443 w 532"/>
                <a:gd name="T109" fmla="*/ 581 h 828"/>
                <a:gd name="T110" fmla="*/ 335 w 532"/>
                <a:gd name="T111" fmla="*/ 685 h 828"/>
                <a:gd name="T112" fmla="*/ 261 w 532"/>
                <a:gd name="T113" fmla="*/ 694 h 828"/>
                <a:gd name="T114" fmla="*/ 264 w 532"/>
                <a:gd name="T115" fmla="*/ 724 h 828"/>
                <a:gd name="T116" fmla="*/ 335 w 532"/>
                <a:gd name="T117" fmla="*/ 716 h 828"/>
                <a:gd name="T118" fmla="*/ 302 w 532"/>
                <a:gd name="T119" fmla="*/ 756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2" h="828">
                  <a:moveTo>
                    <a:pt x="415" y="0"/>
                  </a:moveTo>
                  <a:lnTo>
                    <a:pt x="413" y="30"/>
                  </a:lnTo>
                  <a:lnTo>
                    <a:pt x="404" y="49"/>
                  </a:lnTo>
                  <a:lnTo>
                    <a:pt x="386" y="43"/>
                  </a:lnTo>
                  <a:lnTo>
                    <a:pt x="357" y="37"/>
                  </a:lnTo>
                  <a:lnTo>
                    <a:pt x="351" y="66"/>
                  </a:lnTo>
                  <a:lnTo>
                    <a:pt x="345" y="94"/>
                  </a:lnTo>
                  <a:lnTo>
                    <a:pt x="321" y="102"/>
                  </a:lnTo>
                  <a:lnTo>
                    <a:pt x="340" y="125"/>
                  </a:lnTo>
                  <a:lnTo>
                    <a:pt x="328" y="130"/>
                  </a:lnTo>
                  <a:lnTo>
                    <a:pt x="323" y="204"/>
                  </a:lnTo>
                  <a:lnTo>
                    <a:pt x="302" y="226"/>
                  </a:lnTo>
                  <a:lnTo>
                    <a:pt x="256" y="238"/>
                  </a:lnTo>
                  <a:lnTo>
                    <a:pt x="243" y="284"/>
                  </a:lnTo>
                  <a:lnTo>
                    <a:pt x="236" y="284"/>
                  </a:lnTo>
                  <a:lnTo>
                    <a:pt x="230" y="285"/>
                  </a:lnTo>
                  <a:lnTo>
                    <a:pt x="228" y="284"/>
                  </a:lnTo>
                  <a:lnTo>
                    <a:pt x="220" y="291"/>
                  </a:lnTo>
                  <a:lnTo>
                    <a:pt x="214" y="291"/>
                  </a:lnTo>
                  <a:lnTo>
                    <a:pt x="204" y="299"/>
                  </a:lnTo>
                  <a:lnTo>
                    <a:pt x="199" y="302"/>
                  </a:lnTo>
                  <a:lnTo>
                    <a:pt x="193" y="302"/>
                  </a:lnTo>
                  <a:lnTo>
                    <a:pt x="170" y="312"/>
                  </a:lnTo>
                  <a:lnTo>
                    <a:pt x="171" y="316"/>
                  </a:lnTo>
                  <a:lnTo>
                    <a:pt x="166" y="319"/>
                  </a:lnTo>
                  <a:lnTo>
                    <a:pt x="163" y="317"/>
                  </a:lnTo>
                  <a:lnTo>
                    <a:pt x="157" y="316"/>
                  </a:lnTo>
                  <a:lnTo>
                    <a:pt x="150" y="320"/>
                  </a:lnTo>
                  <a:lnTo>
                    <a:pt x="146" y="328"/>
                  </a:lnTo>
                  <a:lnTo>
                    <a:pt x="141" y="327"/>
                  </a:lnTo>
                  <a:lnTo>
                    <a:pt x="139" y="320"/>
                  </a:lnTo>
                  <a:lnTo>
                    <a:pt x="132" y="319"/>
                  </a:lnTo>
                  <a:lnTo>
                    <a:pt x="128" y="313"/>
                  </a:lnTo>
                  <a:lnTo>
                    <a:pt x="119" y="313"/>
                  </a:lnTo>
                  <a:lnTo>
                    <a:pt x="111" y="312"/>
                  </a:lnTo>
                  <a:lnTo>
                    <a:pt x="112" y="323"/>
                  </a:lnTo>
                  <a:lnTo>
                    <a:pt x="104" y="327"/>
                  </a:lnTo>
                  <a:lnTo>
                    <a:pt x="96" y="335"/>
                  </a:lnTo>
                  <a:lnTo>
                    <a:pt x="98" y="338"/>
                  </a:lnTo>
                  <a:lnTo>
                    <a:pt x="94" y="345"/>
                  </a:lnTo>
                  <a:lnTo>
                    <a:pt x="89" y="346"/>
                  </a:lnTo>
                  <a:lnTo>
                    <a:pt x="86" y="351"/>
                  </a:lnTo>
                  <a:lnTo>
                    <a:pt x="82" y="360"/>
                  </a:lnTo>
                  <a:lnTo>
                    <a:pt x="82" y="370"/>
                  </a:lnTo>
                  <a:lnTo>
                    <a:pt x="94" y="381"/>
                  </a:lnTo>
                  <a:lnTo>
                    <a:pt x="93" y="389"/>
                  </a:lnTo>
                  <a:lnTo>
                    <a:pt x="93" y="393"/>
                  </a:lnTo>
                  <a:lnTo>
                    <a:pt x="94" y="397"/>
                  </a:lnTo>
                  <a:lnTo>
                    <a:pt x="91" y="406"/>
                  </a:lnTo>
                  <a:lnTo>
                    <a:pt x="87" y="409"/>
                  </a:lnTo>
                  <a:lnTo>
                    <a:pt x="82" y="413"/>
                  </a:lnTo>
                  <a:lnTo>
                    <a:pt x="82" y="417"/>
                  </a:lnTo>
                  <a:lnTo>
                    <a:pt x="83" y="420"/>
                  </a:lnTo>
                  <a:lnTo>
                    <a:pt x="94" y="433"/>
                  </a:lnTo>
                  <a:lnTo>
                    <a:pt x="96" y="432"/>
                  </a:lnTo>
                  <a:lnTo>
                    <a:pt x="95" y="428"/>
                  </a:lnTo>
                  <a:lnTo>
                    <a:pt x="96" y="424"/>
                  </a:lnTo>
                  <a:lnTo>
                    <a:pt x="100" y="424"/>
                  </a:lnTo>
                  <a:lnTo>
                    <a:pt x="103" y="427"/>
                  </a:lnTo>
                  <a:lnTo>
                    <a:pt x="103" y="438"/>
                  </a:lnTo>
                  <a:lnTo>
                    <a:pt x="104" y="443"/>
                  </a:lnTo>
                  <a:lnTo>
                    <a:pt x="109" y="443"/>
                  </a:lnTo>
                  <a:lnTo>
                    <a:pt x="111" y="439"/>
                  </a:lnTo>
                  <a:lnTo>
                    <a:pt x="108" y="435"/>
                  </a:lnTo>
                  <a:lnTo>
                    <a:pt x="107" y="432"/>
                  </a:lnTo>
                  <a:lnTo>
                    <a:pt x="111" y="427"/>
                  </a:lnTo>
                  <a:lnTo>
                    <a:pt x="118" y="427"/>
                  </a:lnTo>
                  <a:lnTo>
                    <a:pt x="124" y="432"/>
                  </a:lnTo>
                  <a:lnTo>
                    <a:pt x="129" y="435"/>
                  </a:lnTo>
                  <a:lnTo>
                    <a:pt x="130" y="441"/>
                  </a:lnTo>
                  <a:lnTo>
                    <a:pt x="133" y="445"/>
                  </a:lnTo>
                  <a:lnTo>
                    <a:pt x="134" y="454"/>
                  </a:lnTo>
                  <a:lnTo>
                    <a:pt x="139" y="456"/>
                  </a:lnTo>
                  <a:lnTo>
                    <a:pt x="143" y="457"/>
                  </a:lnTo>
                  <a:lnTo>
                    <a:pt x="143" y="460"/>
                  </a:lnTo>
                  <a:lnTo>
                    <a:pt x="146" y="461"/>
                  </a:lnTo>
                  <a:lnTo>
                    <a:pt x="149" y="456"/>
                  </a:lnTo>
                  <a:lnTo>
                    <a:pt x="149" y="445"/>
                  </a:lnTo>
                  <a:lnTo>
                    <a:pt x="151" y="434"/>
                  </a:lnTo>
                  <a:lnTo>
                    <a:pt x="154" y="434"/>
                  </a:lnTo>
                  <a:lnTo>
                    <a:pt x="157" y="442"/>
                  </a:lnTo>
                  <a:lnTo>
                    <a:pt x="162" y="439"/>
                  </a:lnTo>
                  <a:lnTo>
                    <a:pt x="165" y="442"/>
                  </a:lnTo>
                  <a:lnTo>
                    <a:pt x="164" y="446"/>
                  </a:lnTo>
                  <a:lnTo>
                    <a:pt x="163" y="448"/>
                  </a:lnTo>
                  <a:lnTo>
                    <a:pt x="162" y="449"/>
                  </a:lnTo>
                  <a:lnTo>
                    <a:pt x="157" y="468"/>
                  </a:lnTo>
                  <a:lnTo>
                    <a:pt x="156" y="475"/>
                  </a:lnTo>
                  <a:lnTo>
                    <a:pt x="157" y="480"/>
                  </a:lnTo>
                  <a:lnTo>
                    <a:pt x="161" y="483"/>
                  </a:lnTo>
                  <a:lnTo>
                    <a:pt x="164" y="488"/>
                  </a:lnTo>
                  <a:lnTo>
                    <a:pt x="174" y="499"/>
                  </a:lnTo>
                  <a:lnTo>
                    <a:pt x="182" y="506"/>
                  </a:lnTo>
                  <a:lnTo>
                    <a:pt x="193" y="513"/>
                  </a:lnTo>
                  <a:lnTo>
                    <a:pt x="196" y="518"/>
                  </a:lnTo>
                  <a:lnTo>
                    <a:pt x="199" y="520"/>
                  </a:lnTo>
                  <a:lnTo>
                    <a:pt x="204" y="522"/>
                  </a:lnTo>
                  <a:lnTo>
                    <a:pt x="210" y="527"/>
                  </a:lnTo>
                  <a:lnTo>
                    <a:pt x="213" y="527"/>
                  </a:lnTo>
                  <a:lnTo>
                    <a:pt x="218" y="525"/>
                  </a:lnTo>
                  <a:lnTo>
                    <a:pt x="219" y="519"/>
                  </a:lnTo>
                  <a:lnTo>
                    <a:pt x="220" y="513"/>
                  </a:lnTo>
                  <a:lnTo>
                    <a:pt x="221" y="510"/>
                  </a:lnTo>
                  <a:lnTo>
                    <a:pt x="222" y="511"/>
                  </a:lnTo>
                  <a:lnTo>
                    <a:pt x="228" y="517"/>
                  </a:lnTo>
                  <a:lnTo>
                    <a:pt x="233" y="520"/>
                  </a:lnTo>
                  <a:lnTo>
                    <a:pt x="238" y="520"/>
                  </a:lnTo>
                  <a:lnTo>
                    <a:pt x="244" y="518"/>
                  </a:lnTo>
                  <a:lnTo>
                    <a:pt x="243" y="523"/>
                  </a:lnTo>
                  <a:lnTo>
                    <a:pt x="243" y="524"/>
                  </a:lnTo>
                  <a:lnTo>
                    <a:pt x="236" y="525"/>
                  </a:lnTo>
                  <a:lnTo>
                    <a:pt x="229" y="527"/>
                  </a:lnTo>
                  <a:lnTo>
                    <a:pt x="223" y="527"/>
                  </a:lnTo>
                  <a:lnTo>
                    <a:pt x="221" y="530"/>
                  </a:lnTo>
                  <a:lnTo>
                    <a:pt x="214" y="531"/>
                  </a:lnTo>
                  <a:lnTo>
                    <a:pt x="207" y="534"/>
                  </a:lnTo>
                  <a:lnTo>
                    <a:pt x="202" y="537"/>
                  </a:lnTo>
                  <a:lnTo>
                    <a:pt x="197" y="541"/>
                  </a:lnTo>
                  <a:lnTo>
                    <a:pt x="190" y="545"/>
                  </a:lnTo>
                  <a:lnTo>
                    <a:pt x="189" y="551"/>
                  </a:lnTo>
                  <a:lnTo>
                    <a:pt x="191" y="554"/>
                  </a:lnTo>
                  <a:lnTo>
                    <a:pt x="191" y="570"/>
                  </a:lnTo>
                  <a:lnTo>
                    <a:pt x="189" y="575"/>
                  </a:lnTo>
                  <a:lnTo>
                    <a:pt x="186" y="570"/>
                  </a:lnTo>
                  <a:lnTo>
                    <a:pt x="184" y="564"/>
                  </a:lnTo>
                  <a:lnTo>
                    <a:pt x="178" y="561"/>
                  </a:lnTo>
                  <a:lnTo>
                    <a:pt x="168" y="561"/>
                  </a:lnTo>
                  <a:lnTo>
                    <a:pt x="161" y="563"/>
                  </a:lnTo>
                  <a:lnTo>
                    <a:pt x="154" y="560"/>
                  </a:lnTo>
                  <a:lnTo>
                    <a:pt x="148" y="566"/>
                  </a:lnTo>
                  <a:lnTo>
                    <a:pt x="142" y="559"/>
                  </a:lnTo>
                  <a:lnTo>
                    <a:pt x="139" y="553"/>
                  </a:lnTo>
                  <a:lnTo>
                    <a:pt x="132" y="549"/>
                  </a:lnTo>
                  <a:lnTo>
                    <a:pt x="123" y="547"/>
                  </a:lnTo>
                  <a:lnTo>
                    <a:pt x="123" y="551"/>
                  </a:lnTo>
                  <a:lnTo>
                    <a:pt x="117" y="552"/>
                  </a:lnTo>
                  <a:lnTo>
                    <a:pt x="114" y="549"/>
                  </a:lnTo>
                  <a:lnTo>
                    <a:pt x="108" y="552"/>
                  </a:lnTo>
                  <a:lnTo>
                    <a:pt x="107" y="557"/>
                  </a:lnTo>
                  <a:lnTo>
                    <a:pt x="108" y="560"/>
                  </a:lnTo>
                  <a:lnTo>
                    <a:pt x="111" y="563"/>
                  </a:lnTo>
                  <a:lnTo>
                    <a:pt x="111" y="567"/>
                  </a:lnTo>
                  <a:lnTo>
                    <a:pt x="114" y="579"/>
                  </a:lnTo>
                  <a:lnTo>
                    <a:pt x="118" y="590"/>
                  </a:lnTo>
                  <a:lnTo>
                    <a:pt x="117" y="594"/>
                  </a:lnTo>
                  <a:lnTo>
                    <a:pt x="112" y="593"/>
                  </a:lnTo>
                  <a:lnTo>
                    <a:pt x="110" y="588"/>
                  </a:lnTo>
                  <a:lnTo>
                    <a:pt x="104" y="576"/>
                  </a:lnTo>
                  <a:lnTo>
                    <a:pt x="100" y="564"/>
                  </a:lnTo>
                  <a:lnTo>
                    <a:pt x="97" y="559"/>
                  </a:lnTo>
                  <a:lnTo>
                    <a:pt x="90" y="559"/>
                  </a:lnTo>
                  <a:lnTo>
                    <a:pt x="67" y="547"/>
                  </a:lnTo>
                  <a:lnTo>
                    <a:pt x="58" y="537"/>
                  </a:lnTo>
                  <a:lnTo>
                    <a:pt x="54" y="537"/>
                  </a:lnTo>
                  <a:lnTo>
                    <a:pt x="47" y="531"/>
                  </a:lnTo>
                  <a:lnTo>
                    <a:pt x="44" y="531"/>
                  </a:lnTo>
                  <a:lnTo>
                    <a:pt x="42" y="527"/>
                  </a:lnTo>
                  <a:lnTo>
                    <a:pt x="37" y="528"/>
                  </a:lnTo>
                  <a:lnTo>
                    <a:pt x="38" y="533"/>
                  </a:lnTo>
                  <a:lnTo>
                    <a:pt x="41" y="536"/>
                  </a:lnTo>
                  <a:lnTo>
                    <a:pt x="40" y="551"/>
                  </a:lnTo>
                  <a:lnTo>
                    <a:pt x="42" y="555"/>
                  </a:lnTo>
                  <a:lnTo>
                    <a:pt x="52" y="571"/>
                  </a:lnTo>
                  <a:lnTo>
                    <a:pt x="53" y="576"/>
                  </a:lnTo>
                  <a:lnTo>
                    <a:pt x="43" y="571"/>
                  </a:lnTo>
                  <a:lnTo>
                    <a:pt x="36" y="568"/>
                  </a:lnTo>
                  <a:lnTo>
                    <a:pt x="28" y="568"/>
                  </a:lnTo>
                  <a:lnTo>
                    <a:pt x="19" y="571"/>
                  </a:lnTo>
                  <a:lnTo>
                    <a:pt x="14" y="562"/>
                  </a:lnTo>
                  <a:lnTo>
                    <a:pt x="0" y="577"/>
                  </a:lnTo>
                  <a:lnTo>
                    <a:pt x="5" y="607"/>
                  </a:lnTo>
                  <a:lnTo>
                    <a:pt x="21" y="635"/>
                  </a:lnTo>
                  <a:lnTo>
                    <a:pt x="18" y="688"/>
                  </a:lnTo>
                  <a:lnTo>
                    <a:pt x="41" y="721"/>
                  </a:lnTo>
                  <a:lnTo>
                    <a:pt x="88" y="720"/>
                  </a:lnTo>
                  <a:lnTo>
                    <a:pt x="89" y="734"/>
                  </a:lnTo>
                  <a:lnTo>
                    <a:pt x="112" y="745"/>
                  </a:lnTo>
                  <a:lnTo>
                    <a:pt x="118" y="770"/>
                  </a:lnTo>
                  <a:lnTo>
                    <a:pt x="123" y="748"/>
                  </a:lnTo>
                  <a:lnTo>
                    <a:pt x="129" y="749"/>
                  </a:lnTo>
                  <a:lnTo>
                    <a:pt x="135" y="752"/>
                  </a:lnTo>
                  <a:lnTo>
                    <a:pt x="138" y="749"/>
                  </a:lnTo>
                  <a:lnTo>
                    <a:pt x="140" y="738"/>
                  </a:lnTo>
                  <a:lnTo>
                    <a:pt x="139" y="720"/>
                  </a:lnTo>
                  <a:lnTo>
                    <a:pt x="137" y="692"/>
                  </a:lnTo>
                  <a:lnTo>
                    <a:pt x="136" y="684"/>
                  </a:lnTo>
                  <a:lnTo>
                    <a:pt x="132" y="681"/>
                  </a:lnTo>
                  <a:lnTo>
                    <a:pt x="128" y="684"/>
                  </a:lnTo>
                  <a:lnTo>
                    <a:pt x="126" y="695"/>
                  </a:lnTo>
                  <a:lnTo>
                    <a:pt x="125" y="702"/>
                  </a:lnTo>
                  <a:lnTo>
                    <a:pt x="121" y="713"/>
                  </a:lnTo>
                  <a:lnTo>
                    <a:pt x="118" y="716"/>
                  </a:lnTo>
                  <a:lnTo>
                    <a:pt x="115" y="708"/>
                  </a:lnTo>
                  <a:lnTo>
                    <a:pt x="114" y="684"/>
                  </a:lnTo>
                  <a:lnTo>
                    <a:pt x="120" y="675"/>
                  </a:lnTo>
                  <a:lnTo>
                    <a:pt x="119" y="672"/>
                  </a:lnTo>
                  <a:lnTo>
                    <a:pt x="115" y="669"/>
                  </a:lnTo>
                  <a:lnTo>
                    <a:pt x="115" y="664"/>
                  </a:lnTo>
                  <a:lnTo>
                    <a:pt x="118" y="662"/>
                  </a:lnTo>
                  <a:lnTo>
                    <a:pt x="125" y="656"/>
                  </a:lnTo>
                  <a:lnTo>
                    <a:pt x="124" y="653"/>
                  </a:lnTo>
                  <a:lnTo>
                    <a:pt x="126" y="649"/>
                  </a:lnTo>
                  <a:lnTo>
                    <a:pt x="128" y="650"/>
                  </a:lnTo>
                  <a:lnTo>
                    <a:pt x="132" y="649"/>
                  </a:lnTo>
                  <a:lnTo>
                    <a:pt x="133" y="647"/>
                  </a:lnTo>
                  <a:lnTo>
                    <a:pt x="133" y="641"/>
                  </a:lnTo>
                  <a:lnTo>
                    <a:pt x="132" y="632"/>
                  </a:lnTo>
                  <a:lnTo>
                    <a:pt x="126" y="623"/>
                  </a:lnTo>
                  <a:lnTo>
                    <a:pt x="125" y="618"/>
                  </a:lnTo>
                  <a:lnTo>
                    <a:pt x="128" y="615"/>
                  </a:lnTo>
                  <a:lnTo>
                    <a:pt x="131" y="617"/>
                  </a:lnTo>
                  <a:lnTo>
                    <a:pt x="132" y="622"/>
                  </a:lnTo>
                  <a:lnTo>
                    <a:pt x="134" y="628"/>
                  </a:lnTo>
                  <a:lnTo>
                    <a:pt x="136" y="631"/>
                  </a:lnTo>
                  <a:lnTo>
                    <a:pt x="139" y="648"/>
                  </a:lnTo>
                  <a:lnTo>
                    <a:pt x="136" y="658"/>
                  </a:lnTo>
                  <a:lnTo>
                    <a:pt x="136" y="666"/>
                  </a:lnTo>
                  <a:lnTo>
                    <a:pt x="137" y="675"/>
                  </a:lnTo>
                  <a:lnTo>
                    <a:pt x="142" y="676"/>
                  </a:lnTo>
                  <a:lnTo>
                    <a:pt x="150" y="673"/>
                  </a:lnTo>
                  <a:lnTo>
                    <a:pt x="151" y="666"/>
                  </a:lnTo>
                  <a:lnTo>
                    <a:pt x="149" y="655"/>
                  </a:lnTo>
                  <a:lnTo>
                    <a:pt x="150" y="651"/>
                  </a:lnTo>
                  <a:lnTo>
                    <a:pt x="161" y="644"/>
                  </a:lnTo>
                  <a:lnTo>
                    <a:pt x="161" y="649"/>
                  </a:lnTo>
                  <a:lnTo>
                    <a:pt x="163" y="657"/>
                  </a:lnTo>
                  <a:lnTo>
                    <a:pt x="159" y="659"/>
                  </a:lnTo>
                  <a:lnTo>
                    <a:pt x="157" y="667"/>
                  </a:lnTo>
                  <a:lnTo>
                    <a:pt x="158" y="673"/>
                  </a:lnTo>
                  <a:lnTo>
                    <a:pt x="155" y="677"/>
                  </a:lnTo>
                  <a:lnTo>
                    <a:pt x="151" y="684"/>
                  </a:lnTo>
                  <a:lnTo>
                    <a:pt x="151" y="691"/>
                  </a:lnTo>
                  <a:lnTo>
                    <a:pt x="155" y="699"/>
                  </a:lnTo>
                  <a:lnTo>
                    <a:pt x="158" y="717"/>
                  </a:lnTo>
                  <a:lnTo>
                    <a:pt x="156" y="723"/>
                  </a:lnTo>
                  <a:lnTo>
                    <a:pt x="155" y="727"/>
                  </a:lnTo>
                  <a:lnTo>
                    <a:pt x="159" y="732"/>
                  </a:lnTo>
                  <a:lnTo>
                    <a:pt x="158" y="754"/>
                  </a:lnTo>
                  <a:lnTo>
                    <a:pt x="157" y="758"/>
                  </a:lnTo>
                  <a:lnTo>
                    <a:pt x="159" y="763"/>
                  </a:lnTo>
                  <a:lnTo>
                    <a:pt x="166" y="770"/>
                  </a:lnTo>
                  <a:lnTo>
                    <a:pt x="173" y="784"/>
                  </a:lnTo>
                  <a:lnTo>
                    <a:pt x="180" y="799"/>
                  </a:lnTo>
                  <a:lnTo>
                    <a:pt x="179" y="809"/>
                  </a:lnTo>
                  <a:lnTo>
                    <a:pt x="175" y="815"/>
                  </a:lnTo>
                  <a:lnTo>
                    <a:pt x="170" y="822"/>
                  </a:lnTo>
                  <a:lnTo>
                    <a:pt x="170" y="828"/>
                  </a:lnTo>
                  <a:lnTo>
                    <a:pt x="189" y="822"/>
                  </a:lnTo>
                  <a:lnTo>
                    <a:pt x="196" y="794"/>
                  </a:lnTo>
                  <a:lnTo>
                    <a:pt x="200" y="789"/>
                  </a:lnTo>
                  <a:lnTo>
                    <a:pt x="205" y="774"/>
                  </a:lnTo>
                  <a:lnTo>
                    <a:pt x="211" y="767"/>
                  </a:lnTo>
                  <a:lnTo>
                    <a:pt x="218" y="762"/>
                  </a:lnTo>
                  <a:lnTo>
                    <a:pt x="221" y="749"/>
                  </a:lnTo>
                  <a:lnTo>
                    <a:pt x="218" y="730"/>
                  </a:lnTo>
                  <a:lnTo>
                    <a:pt x="223" y="716"/>
                  </a:lnTo>
                  <a:lnTo>
                    <a:pt x="224" y="710"/>
                  </a:lnTo>
                  <a:lnTo>
                    <a:pt x="225" y="704"/>
                  </a:lnTo>
                  <a:lnTo>
                    <a:pt x="228" y="707"/>
                  </a:lnTo>
                  <a:lnTo>
                    <a:pt x="229" y="713"/>
                  </a:lnTo>
                  <a:lnTo>
                    <a:pt x="232" y="712"/>
                  </a:lnTo>
                  <a:lnTo>
                    <a:pt x="233" y="709"/>
                  </a:lnTo>
                  <a:lnTo>
                    <a:pt x="232" y="705"/>
                  </a:lnTo>
                  <a:lnTo>
                    <a:pt x="229" y="690"/>
                  </a:lnTo>
                  <a:lnTo>
                    <a:pt x="230" y="687"/>
                  </a:lnTo>
                  <a:lnTo>
                    <a:pt x="234" y="688"/>
                  </a:lnTo>
                  <a:lnTo>
                    <a:pt x="235" y="692"/>
                  </a:lnTo>
                  <a:lnTo>
                    <a:pt x="238" y="694"/>
                  </a:lnTo>
                  <a:lnTo>
                    <a:pt x="240" y="691"/>
                  </a:lnTo>
                  <a:lnTo>
                    <a:pt x="240" y="686"/>
                  </a:lnTo>
                  <a:lnTo>
                    <a:pt x="243" y="681"/>
                  </a:lnTo>
                  <a:lnTo>
                    <a:pt x="247" y="678"/>
                  </a:lnTo>
                  <a:lnTo>
                    <a:pt x="254" y="677"/>
                  </a:lnTo>
                  <a:lnTo>
                    <a:pt x="258" y="676"/>
                  </a:lnTo>
                  <a:lnTo>
                    <a:pt x="260" y="670"/>
                  </a:lnTo>
                  <a:lnTo>
                    <a:pt x="262" y="667"/>
                  </a:lnTo>
                  <a:lnTo>
                    <a:pt x="270" y="664"/>
                  </a:lnTo>
                  <a:lnTo>
                    <a:pt x="271" y="661"/>
                  </a:lnTo>
                  <a:lnTo>
                    <a:pt x="286" y="656"/>
                  </a:lnTo>
                  <a:lnTo>
                    <a:pt x="290" y="652"/>
                  </a:lnTo>
                  <a:lnTo>
                    <a:pt x="292" y="649"/>
                  </a:lnTo>
                  <a:lnTo>
                    <a:pt x="289" y="646"/>
                  </a:lnTo>
                  <a:lnTo>
                    <a:pt x="292" y="642"/>
                  </a:lnTo>
                  <a:lnTo>
                    <a:pt x="296" y="639"/>
                  </a:lnTo>
                  <a:lnTo>
                    <a:pt x="302" y="638"/>
                  </a:lnTo>
                  <a:lnTo>
                    <a:pt x="305" y="641"/>
                  </a:lnTo>
                  <a:lnTo>
                    <a:pt x="306" y="643"/>
                  </a:lnTo>
                  <a:lnTo>
                    <a:pt x="303" y="646"/>
                  </a:lnTo>
                  <a:lnTo>
                    <a:pt x="300" y="646"/>
                  </a:lnTo>
                  <a:lnTo>
                    <a:pt x="296" y="649"/>
                  </a:lnTo>
                  <a:lnTo>
                    <a:pt x="295" y="652"/>
                  </a:lnTo>
                  <a:lnTo>
                    <a:pt x="297" y="655"/>
                  </a:lnTo>
                  <a:lnTo>
                    <a:pt x="296" y="657"/>
                  </a:lnTo>
                  <a:lnTo>
                    <a:pt x="293" y="659"/>
                  </a:lnTo>
                  <a:lnTo>
                    <a:pt x="289" y="663"/>
                  </a:lnTo>
                  <a:lnTo>
                    <a:pt x="289" y="667"/>
                  </a:lnTo>
                  <a:lnTo>
                    <a:pt x="289" y="670"/>
                  </a:lnTo>
                  <a:lnTo>
                    <a:pt x="293" y="668"/>
                  </a:lnTo>
                  <a:lnTo>
                    <a:pt x="297" y="663"/>
                  </a:lnTo>
                  <a:lnTo>
                    <a:pt x="304" y="659"/>
                  </a:lnTo>
                  <a:lnTo>
                    <a:pt x="319" y="654"/>
                  </a:lnTo>
                  <a:lnTo>
                    <a:pt x="324" y="649"/>
                  </a:lnTo>
                  <a:lnTo>
                    <a:pt x="323" y="645"/>
                  </a:lnTo>
                  <a:lnTo>
                    <a:pt x="309" y="647"/>
                  </a:lnTo>
                  <a:lnTo>
                    <a:pt x="314" y="638"/>
                  </a:lnTo>
                  <a:lnTo>
                    <a:pt x="322" y="634"/>
                  </a:lnTo>
                  <a:lnTo>
                    <a:pt x="326" y="632"/>
                  </a:lnTo>
                  <a:lnTo>
                    <a:pt x="331" y="633"/>
                  </a:lnTo>
                  <a:lnTo>
                    <a:pt x="333" y="633"/>
                  </a:lnTo>
                  <a:lnTo>
                    <a:pt x="340" y="625"/>
                  </a:lnTo>
                  <a:lnTo>
                    <a:pt x="343" y="626"/>
                  </a:lnTo>
                  <a:lnTo>
                    <a:pt x="344" y="628"/>
                  </a:lnTo>
                  <a:lnTo>
                    <a:pt x="347" y="628"/>
                  </a:lnTo>
                  <a:lnTo>
                    <a:pt x="351" y="626"/>
                  </a:lnTo>
                  <a:lnTo>
                    <a:pt x="355" y="624"/>
                  </a:lnTo>
                  <a:lnTo>
                    <a:pt x="361" y="609"/>
                  </a:lnTo>
                  <a:lnTo>
                    <a:pt x="359" y="607"/>
                  </a:lnTo>
                  <a:lnTo>
                    <a:pt x="354" y="609"/>
                  </a:lnTo>
                  <a:lnTo>
                    <a:pt x="350" y="610"/>
                  </a:lnTo>
                  <a:lnTo>
                    <a:pt x="340" y="606"/>
                  </a:lnTo>
                  <a:lnTo>
                    <a:pt x="336" y="602"/>
                  </a:lnTo>
                  <a:lnTo>
                    <a:pt x="339" y="595"/>
                  </a:lnTo>
                  <a:lnTo>
                    <a:pt x="345" y="592"/>
                  </a:lnTo>
                  <a:lnTo>
                    <a:pt x="347" y="588"/>
                  </a:lnTo>
                  <a:lnTo>
                    <a:pt x="342" y="578"/>
                  </a:lnTo>
                  <a:lnTo>
                    <a:pt x="337" y="577"/>
                  </a:lnTo>
                  <a:lnTo>
                    <a:pt x="332" y="576"/>
                  </a:lnTo>
                  <a:lnTo>
                    <a:pt x="327" y="570"/>
                  </a:lnTo>
                  <a:lnTo>
                    <a:pt x="311" y="559"/>
                  </a:lnTo>
                  <a:lnTo>
                    <a:pt x="304" y="558"/>
                  </a:lnTo>
                  <a:lnTo>
                    <a:pt x="302" y="556"/>
                  </a:lnTo>
                  <a:lnTo>
                    <a:pt x="301" y="554"/>
                  </a:lnTo>
                  <a:lnTo>
                    <a:pt x="303" y="552"/>
                  </a:lnTo>
                  <a:lnTo>
                    <a:pt x="307" y="552"/>
                  </a:lnTo>
                  <a:lnTo>
                    <a:pt x="318" y="554"/>
                  </a:lnTo>
                  <a:lnTo>
                    <a:pt x="324" y="556"/>
                  </a:lnTo>
                  <a:lnTo>
                    <a:pt x="327" y="554"/>
                  </a:lnTo>
                  <a:lnTo>
                    <a:pt x="326" y="550"/>
                  </a:lnTo>
                  <a:lnTo>
                    <a:pt x="321" y="549"/>
                  </a:lnTo>
                  <a:lnTo>
                    <a:pt x="314" y="547"/>
                  </a:lnTo>
                  <a:lnTo>
                    <a:pt x="313" y="543"/>
                  </a:lnTo>
                  <a:lnTo>
                    <a:pt x="311" y="538"/>
                  </a:lnTo>
                  <a:lnTo>
                    <a:pt x="306" y="536"/>
                  </a:lnTo>
                  <a:lnTo>
                    <a:pt x="300" y="537"/>
                  </a:lnTo>
                  <a:lnTo>
                    <a:pt x="289" y="537"/>
                  </a:lnTo>
                  <a:lnTo>
                    <a:pt x="286" y="534"/>
                  </a:lnTo>
                  <a:lnTo>
                    <a:pt x="286" y="524"/>
                  </a:lnTo>
                  <a:lnTo>
                    <a:pt x="286" y="517"/>
                  </a:lnTo>
                  <a:lnTo>
                    <a:pt x="283" y="517"/>
                  </a:lnTo>
                  <a:lnTo>
                    <a:pt x="278" y="520"/>
                  </a:lnTo>
                  <a:lnTo>
                    <a:pt x="267" y="526"/>
                  </a:lnTo>
                  <a:lnTo>
                    <a:pt x="261" y="527"/>
                  </a:lnTo>
                  <a:lnTo>
                    <a:pt x="255" y="527"/>
                  </a:lnTo>
                  <a:lnTo>
                    <a:pt x="248" y="526"/>
                  </a:lnTo>
                  <a:lnTo>
                    <a:pt x="244" y="524"/>
                  </a:lnTo>
                  <a:lnTo>
                    <a:pt x="244" y="523"/>
                  </a:lnTo>
                  <a:lnTo>
                    <a:pt x="247" y="521"/>
                  </a:lnTo>
                  <a:lnTo>
                    <a:pt x="246" y="518"/>
                  </a:lnTo>
                  <a:lnTo>
                    <a:pt x="251" y="517"/>
                  </a:lnTo>
                  <a:lnTo>
                    <a:pt x="257" y="523"/>
                  </a:lnTo>
                  <a:lnTo>
                    <a:pt x="261" y="524"/>
                  </a:lnTo>
                  <a:lnTo>
                    <a:pt x="265" y="521"/>
                  </a:lnTo>
                  <a:lnTo>
                    <a:pt x="265" y="517"/>
                  </a:lnTo>
                  <a:lnTo>
                    <a:pt x="261" y="511"/>
                  </a:lnTo>
                  <a:lnTo>
                    <a:pt x="253" y="505"/>
                  </a:lnTo>
                  <a:lnTo>
                    <a:pt x="242" y="492"/>
                  </a:lnTo>
                  <a:lnTo>
                    <a:pt x="250" y="483"/>
                  </a:lnTo>
                  <a:lnTo>
                    <a:pt x="251" y="476"/>
                  </a:lnTo>
                  <a:lnTo>
                    <a:pt x="251" y="467"/>
                  </a:lnTo>
                  <a:lnTo>
                    <a:pt x="253" y="464"/>
                  </a:lnTo>
                  <a:lnTo>
                    <a:pt x="257" y="460"/>
                  </a:lnTo>
                  <a:lnTo>
                    <a:pt x="255" y="457"/>
                  </a:lnTo>
                  <a:lnTo>
                    <a:pt x="264" y="450"/>
                  </a:lnTo>
                  <a:lnTo>
                    <a:pt x="268" y="449"/>
                  </a:lnTo>
                  <a:lnTo>
                    <a:pt x="269" y="454"/>
                  </a:lnTo>
                  <a:lnTo>
                    <a:pt x="270" y="457"/>
                  </a:lnTo>
                  <a:lnTo>
                    <a:pt x="274" y="457"/>
                  </a:lnTo>
                  <a:lnTo>
                    <a:pt x="281" y="453"/>
                  </a:lnTo>
                  <a:lnTo>
                    <a:pt x="282" y="455"/>
                  </a:lnTo>
                  <a:lnTo>
                    <a:pt x="282" y="458"/>
                  </a:lnTo>
                  <a:lnTo>
                    <a:pt x="282" y="463"/>
                  </a:lnTo>
                  <a:lnTo>
                    <a:pt x="280" y="465"/>
                  </a:lnTo>
                  <a:lnTo>
                    <a:pt x="275" y="463"/>
                  </a:lnTo>
                  <a:lnTo>
                    <a:pt x="272" y="467"/>
                  </a:lnTo>
                  <a:lnTo>
                    <a:pt x="271" y="474"/>
                  </a:lnTo>
                  <a:lnTo>
                    <a:pt x="271" y="480"/>
                  </a:lnTo>
                  <a:lnTo>
                    <a:pt x="278" y="481"/>
                  </a:lnTo>
                  <a:lnTo>
                    <a:pt x="282" y="482"/>
                  </a:lnTo>
                  <a:lnTo>
                    <a:pt x="287" y="484"/>
                  </a:lnTo>
                  <a:lnTo>
                    <a:pt x="303" y="483"/>
                  </a:lnTo>
                  <a:lnTo>
                    <a:pt x="311" y="481"/>
                  </a:lnTo>
                  <a:lnTo>
                    <a:pt x="313" y="477"/>
                  </a:lnTo>
                  <a:lnTo>
                    <a:pt x="311" y="475"/>
                  </a:lnTo>
                  <a:lnTo>
                    <a:pt x="303" y="475"/>
                  </a:lnTo>
                  <a:lnTo>
                    <a:pt x="303" y="474"/>
                  </a:lnTo>
                  <a:lnTo>
                    <a:pt x="306" y="471"/>
                  </a:lnTo>
                  <a:lnTo>
                    <a:pt x="307" y="469"/>
                  </a:lnTo>
                  <a:lnTo>
                    <a:pt x="303" y="463"/>
                  </a:lnTo>
                  <a:lnTo>
                    <a:pt x="300" y="459"/>
                  </a:lnTo>
                  <a:lnTo>
                    <a:pt x="295" y="460"/>
                  </a:lnTo>
                  <a:lnTo>
                    <a:pt x="292" y="459"/>
                  </a:lnTo>
                  <a:lnTo>
                    <a:pt x="290" y="457"/>
                  </a:lnTo>
                  <a:lnTo>
                    <a:pt x="292" y="454"/>
                  </a:lnTo>
                  <a:lnTo>
                    <a:pt x="297" y="453"/>
                  </a:lnTo>
                  <a:lnTo>
                    <a:pt x="302" y="456"/>
                  </a:lnTo>
                  <a:lnTo>
                    <a:pt x="308" y="454"/>
                  </a:lnTo>
                  <a:lnTo>
                    <a:pt x="311" y="451"/>
                  </a:lnTo>
                  <a:lnTo>
                    <a:pt x="313" y="446"/>
                  </a:lnTo>
                  <a:lnTo>
                    <a:pt x="311" y="443"/>
                  </a:lnTo>
                  <a:lnTo>
                    <a:pt x="307" y="442"/>
                  </a:lnTo>
                  <a:lnTo>
                    <a:pt x="303" y="440"/>
                  </a:lnTo>
                  <a:lnTo>
                    <a:pt x="306" y="437"/>
                  </a:lnTo>
                  <a:lnTo>
                    <a:pt x="311" y="436"/>
                  </a:lnTo>
                  <a:lnTo>
                    <a:pt x="313" y="439"/>
                  </a:lnTo>
                  <a:lnTo>
                    <a:pt x="315" y="441"/>
                  </a:lnTo>
                  <a:lnTo>
                    <a:pt x="319" y="439"/>
                  </a:lnTo>
                  <a:lnTo>
                    <a:pt x="323" y="439"/>
                  </a:lnTo>
                  <a:lnTo>
                    <a:pt x="325" y="443"/>
                  </a:lnTo>
                  <a:lnTo>
                    <a:pt x="329" y="442"/>
                  </a:lnTo>
                  <a:lnTo>
                    <a:pt x="333" y="443"/>
                  </a:lnTo>
                  <a:lnTo>
                    <a:pt x="337" y="442"/>
                  </a:lnTo>
                  <a:lnTo>
                    <a:pt x="343" y="432"/>
                  </a:lnTo>
                  <a:lnTo>
                    <a:pt x="343" y="429"/>
                  </a:lnTo>
                  <a:lnTo>
                    <a:pt x="344" y="427"/>
                  </a:lnTo>
                  <a:lnTo>
                    <a:pt x="350" y="425"/>
                  </a:lnTo>
                  <a:lnTo>
                    <a:pt x="355" y="420"/>
                  </a:lnTo>
                  <a:lnTo>
                    <a:pt x="359" y="413"/>
                  </a:lnTo>
                  <a:lnTo>
                    <a:pt x="361" y="412"/>
                  </a:lnTo>
                  <a:lnTo>
                    <a:pt x="373" y="399"/>
                  </a:lnTo>
                  <a:lnTo>
                    <a:pt x="378" y="398"/>
                  </a:lnTo>
                  <a:lnTo>
                    <a:pt x="381" y="394"/>
                  </a:lnTo>
                  <a:lnTo>
                    <a:pt x="390" y="387"/>
                  </a:lnTo>
                  <a:lnTo>
                    <a:pt x="399" y="381"/>
                  </a:lnTo>
                  <a:lnTo>
                    <a:pt x="405" y="377"/>
                  </a:lnTo>
                  <a:lnTo>
                    <a:pt x="416" y="370"/>
                  </a:lnTo>
                  <a:lnTo>
                    <a:pt x="432" y="342"/>
                  </a:lnTo>
                  <a:lnTo>
                    <a:pt x="436" y="311"/>
                  </a:lnTo>
                  <a:lnTo>
                    <a:pt x="469" y="292"/>
                  </a:lnTo>
                  <a:lnTo>
                    <a:pt x="515" y="295"/>
                  </a:lnTo>
                  <a:lnTo>
                    <a:pt x="532" y="284"/>
                  </a:lnTo>
                  <a:lnTo>
                    <a:pt x="528" y="258"/>
                  </a:lnTo>
                  <a:lnTo>
                    <a:pt x="500" y="249"/>
                  </a:lnTo>
                  <a:lnTo>
                    <a:pt x="498" y="224"/>
                  </a:lnTo>
                  <a:lnTo>
                    <a:pt x="519" y="224"/>
                  </a:lnTo>
                  <a:lnTo>
                    <a:pt x="530" y="193"/>
                  </a:lnTo>
                  <a:lnTo>
                    <a:pt x="511" y="177"/>
                  </a:lnTo>
                  <a:lnTo>
                    <a:pt x="483" y="157"/>
                  </a:lnTo>
                  <a:lnTo>
                    <a:pt x="461" y="120"/>
                  </a:lnTo>
                  <a:lnTo>
                    <a:pt x="447" y="69"/>
                  </a:lnTo>
                  <a:lnTo>
                    <a:pt x="436" y="60"/>
                  </a:lnTo>
                  <a:lnTo>
                    <a:pt x="439" y="23"/>
                  </a:lnTo>
                  <a:lnTo>
                    <a:pt x="415" y="0"/>
                  </a:lnTo>
                  <a:close/>
                  <a:moveTo>
                    <a:pt x="487" y="321"/>
                  </a:moveTo>
                  <a:lnTo>
                    <a:pt x="470" y="331"/>
                  </a:lnTo>
                  <a:lnTo>
                    <a:pt x="457" y="355"/>
                  </a:lnTo>
                  <a:lnTo>
                    <a:pt x="442" y="368"/>
                  </a:lnTo>
                  <a:lnTo>
                    <a:pt x="447" y="373"/>
                  </a:lnTo>
                  <a:lnTo>
                    <a:pt x="471" y="354"/>
                  </a:lnTo>
                  <a:lnTo>
                    <a:pt x="486" y="356"/>
                  </a:lnTo>
                  <a:lnTo>
                    <a:pt x="487" y="342"/>
                  </a:lnTo>
                  <a:lnTo>
                    <a:pt x="503" y="340"/>
                  </a:lnTo>
                  <a:lnTo>
                    <a:pt x="503" y="328"/>
                  </a:lnTo>
                  <a:lnTo>
                    <a:pt x="487" y="321"/>
                  </a:lnTo>
                  <a:close/>
                  <a:moveTo>
                    <a:pt x="414" y="378"/>
                  </a:moveTo>
                  <a:lnTo>
                    <a:pt x="410" y="381"/>
                  </a:lnTo>
                  <a:lnTo>
                    <a:pt x="407" y="384"/>
                  </a:lnTo>
                  <a:lnTo>
                    <a:pt x="394" y="392"/>
                  </a:lnTo>
                  <a:lnTo>
                    <a:pt x="393" y="398"/>
                  </a:lnTo>
                  <a:lnTo>
                    <a:pt x="389" y="402"/>
                  </a:lnTo>
                  <a:lnTo>
                    <a:pt x="386" y="405"/>
                  </a:lnTo>
                  <a:lnTo>
                    <a:pt x="386" y="409"/>
                  </a:lnTo>
                  <a:lnTo>
                    <a:pt x="384" y="412"/>
                  </a:lnTo>
                  <a:lnTo>
                    <a:pt x="384" y="413"/>
                  </a:lnTo>
                  <a:lnTo>
                    <a:pt x="389" y="414"/>
                  </a:lnTo>
                  <a:lnTo>
                    <a:pt x="391" y="415"/>
                  </a:lnTo>
                  <a:lnTo>
                    <a:pt x="389" y="420"/>
                  </a:lnTo>
                  <a:lnTo>
                    <a:pt x="386" y="424"/>
                  </a:lnTo>
                  <a:lnTo>
                    <a:pt x="382" y="423"/>
                  </a:lnTo>
                  <a:lnTo>
                    <a:pt x="382" y="419"/>
                  </a:lnTo>
                  <a:lnTo>
                    <a:pt x="378" y="418"/>
                  </a:lnTo>
                  <a:lnTo>
                    <a:pt x="375" y="420"/>
                  </a:lnTo>
                  <a:lnTo>
                    <a:pt x="373" y="425"/>
                  </a:lnTo>
                  <a:lnTo>
                    <a:pt x="375" y="427"/>
                  </a:lnTo>
                  <a:lnTo>
                    <a:pt x="377" y="429"/>
                  </a:lnTo>
                  <a:lnTo>
                    <a:pt x="376" y="435"/>
                  </a:lnTo>
                  <a:lnTo>
                    <a:pt x="377" y="439"/>
                  </a:lnTo>
                  <a:lnTo>
                    <a:pt x="382" y="442"/>
                  </a:lnTo>
                  <a:lnTo>
                    <a:pt x="383" y="446"/>
                  </a:lnTo>
                  <a:lnTo>
                    <a:pt x="383" y="453"/>
                  </a:lnTo>
                  <a:lnTo>
                    <a:pt x="383" y="457"/>
                  </a:lnTo>
                  <a:lnTo>
                    <a:pt x="388" y="456"/>
                  </a:lnTo>
                  <a:lnTo>
                    <a:pt x="391" y="451"/>
                  </a:lnTo>
                  <a:lnTo>
                    <a:pt x="392" y="444"/>
                  </a:lnTo>
                  <a:lnTo>
                    <a:pt x="393" y="441"/>
                  </a:lnTo>
                  <a:lnTo>
                    <a:pt x="396" y="441"/>
                  </a:lnTo>
                  <a:lnTo>
                    <a:pt x="399" y="438"/>
                  </a:lnTo>
                  <a:lnTo>
                    <a:pt x="399" y="431"/>
                  </a:lnTo>
                  <a:lnTo>
                    <a:pt x="396" y="424"/>
                  </a:lnTo>
                  <a:lnTo>
                    <a:pt x="398" y="419"/>
                  </a:lnTo>
                  <a:lnTo>
                    <a:pt x="400" y="417"/>
                  </a:lnTo>
                  <a:lnTo>
                    <a:pt x="404" y="417"/>
                  </a:lnTo>
                  <a:lnTo>
                    <a:pt x="409" y="415"/>
                  </a:lnTo>
                  <a:lnTo>
                    <a:pt x="411" y="409"/>
                  </a:lnTo>
                  <a:lnTo>
                    <a:pt x="416" y="401"/>
                  </a:lnTo>
                  <a:lnTo>
                    <a:pt x="418" y="397"/>
                  </a:lnTo>
                  <a:lnTo>
                    <a:pt x="423" y="396"/>
                  </a:lnTo>
                  <a:lnTo>
                    <a:pt x="423" y="393"/>
                  </a:lnTo>
                  <a:lnTo>
                    <a:pt x="420" y="392"/>
                  </a:lnTo>
                  <a:lnTo>
                    <a:pt x="419" y="385"/>
                  </a:lnTo>
                  <a:lnTo>
                    <a:pt x="415" y="385"/>
                  </a:lnTo>
                  <a:lnTo>
                    <a:pt x="415" y="383"/>
                  </a:lnTo>
                  <a:lnTo>
                    <a:pt x="418" y="380"/>
                  </a:lnTo>
                  <a:lnTo>
                    <a:pt x="414" y="378"/>
                  </a:lnTo>
                  <a:close/>
                  <a:moveTo>
                    <a:pt x="486" y="442"/>
                  </a:moveTo>
                  <a:lnTo>
                    <a:pt x="480" y="444"/>
                  </a:lnTo>
                  <a:lnTo>
                    <a:pt x="476" y="449"/>
                  </a:lnTo>
                  <a:lnTo>
                    <a:pt x="474" y="452"/>
                  </a:lnTo>
                  <a:lnTo>
                    <a:pt x="474" y="456"/>
                  </a:lnTo>
                  <a:lnTo>
                    <a:pt x="475" y="462"/>
                  </a:lnTo>
                  <a:lnTo>
                    <a:pt x="475" y="466"/>
                  </a:lnTo>
                  <a:lnTo>
                    <a:pt x="471" y="470"/>
                  </a:lnTo>
                  <a:lnTo>
                    <a:pt x="471" y="475"/>
                  </a:lnTo>
                  <a:lnTo>
                    <a:pt x="473" y="477"/>
                  </a:lnTo>
                  <a:lnTo>
                    <a:pt x="478" y="474"/>
                  </a:lnTo>
                  <a:lnTo>
                    <a:pt x="478" y="470"/>
                  </a:lnTo>
                  <a:lnTo>
                    <a:pt x="480" y="467"/>
                  </a:lnTo>
                  <a:lnTo>
                    <a:pt x="485" y="463"/>
                  </a:lnTo>
                  <a:lnTo>
                    <a:pt x="489" y="459"/>
                  </a:lnTo>
                  <a:lnTo>
                    <a:pt x="489" y="452"/>
                  </a:lnTo>
                  <a:lnTo>
                    <a:pt x="493" y="452"/>
                  </a:lnTo>
                  <a:lnTo>
                    <a:pt x="495" y="449"/>
                  </a:lnTo>
                  <a:lnTo>
                    <a:pt x="495" y="445"/>
                  </a:lnTo>
                  <a:lnTo>
                    <a:pt x="493" y="442"/>
                  </a:lnTo>
                  <a:lnTo>
                    <a:pt x="489" y="442"/>
                  </a:lnTo>
                  <a:lnTo>
                    <a:pt x="486" y="442"/>
                  </a:lnTo>
                  <a:close/>
                  <a:moveTo>
                    <a:pt x="318" y="450"/>
                  </a:moveTo>
                  <a:lnTo>
                    <a:pt x="315" y="453"/>
                  </a:lnTo>
                  <a:lnTo>
                    <a:pt x="314" y="457"/>
                  </a:lnTo>
                  <a:lnTo>
                    <a:pt x="313" y="463"/>
                  </a:lnTo>
                  <a:lnTo>
                    <a:pt x="317" y="466"/>
                  </a:lnTo>
                  <a:lnTo>
                    <a:pt x="322" y="459"/>
                  </a:lnTo>
                  <a:lnTo>
                    <a:pt x="329" y="458"/>
                  </a:lnTo>
                  <a:lnTo>
                    <a:pt x="328" y="456"/>
                  </a:lnTo>
                  <a:lnTo>
                    <a:pt x="324" y="454"/>
                  </a:lnTo>
                  <a:lnTo>
                    <a:pt x="321" y="450"/>
                  </a:lnTo>
                  <a:lnTo>
                    <a:pt x="318" y="450"/>
                  </a:lnTo>
                  <a:close/>
                  <a:moveTo>
                    <a:pt x="108" y="452"/>
                  </a:moveTo>
                  <a:lnTo>
                    <a:pt x="104" y="454"/>
                  </a:lnTo>
                  <a:lnTo>
                    <a:pt x="103" y="456"/>
                  </a:lnTo>
                  <a:lnTo>
                    <a:pt x="105" y="459"/>
                  </a:lnTo>
                  <a:lnTo>
                    <a:pt x="106" y="465"/>
                  </a:lnTo>
                  <a:lnTo>
                    <a:pt x="114" y="481"/>
                  </a:lnTo>
                  <a:lnTo>
                    <a:pt x="116" y="491"/>
                  </a:lnTo>
                  <a:lnTo>
                    <a:pt x="121" y="503"/>
                  </a:lnTo>
                  <a:lnTo>
                    <a:pt x="129" y="515"/>
                  </a:lnTo>
                  <a:lnTo>
                    <a:pt x="135" y="524"/>
                  </a:lnTo>
                  <a:lnTo>
                    <a:pt x="139" y="524"/>
                  </a:lnTo>
                  <a:lnTo>
                    <a:pt x="142" y="527"/>
                  </a:lnTo>
                  <a:lnTo>
                    <a:pt x="146" y="533"/>
                  </a:lnTo>
                  <a:lnTo>
                    <a:pt x="154" y="535"/>
                  </a:lnTo>
                  <a:lnTo>
                    <a:pt x="160" y="534"/>
                  </a:lnTo>
                  <a:lnTo>
                    <a:pt x="162" y="529"/>
                  </a:lnTo>
                  <a:lnTo>
                    <a:pt x="161" y="524"/>
                  </a:lnTo>
                  <a:lnTo>
                    <a:pt x="158" y="521"/>
                  </a:lnTo>
                  <a:lnTo>
                    <a:pt x="159" y="517"/>
                  </a:lnTo>
                  <a:lnTo>
                    <a:pt x="159" y="509"/>
                  </a:lnTo>
                  <a:lnTo>
                    <a:pt x="157" y="502"/>
                  </a:lnTo>
                  <a:lnTo>
                    <a:pt x="154" y="496"/>
                  </a:lnTo>
                  <a:lnTo>
                    <a:pt x="153" y="493"/>
                  </a:lnTo>
                  <a:lnTo>
                    <a:pt x="145" y="484"/>
                  </a:lnTo>
                  <a:lnTo>
                    <a:pt x="143" y="486"/>
                  </a:lnTo>
                  <a:lnTo>
                    <a:pt x="144" y="490"/>
                  </a:lnTo>
                  <a:lnTo>
                    <a:pt x="142" y="492"/>
                  </a:lnTo>
                  <a:lnTo>
                    <a:pt x="139" y="490"/>
                  </a:lnTo>
                  <a:lnTo>
                    <a:pt x="135" y="483"/>
                  </a:lnTo>
                  <a:lnTo>
                    <a:pt x="136" y="479"/>
                  </a:lnTo>
                  <a:lnTo>
                    <a:pt x="139" y="477"/>
                  </a:lnTo>
                  <a:lnTo>
                    <a:pt x="142" y="477"/>
                  </a:lnTo>
                  <a:lnTo>
                    <a:pt x="143" y="476"/>
                  </a:lnTo>
                  <a:lnTo>
                    <a:pt x="137" y="470"/>
                  </a:lnTo>
                  <a:lnTo>
                    <a:pt x="132" y="467"/>
                  </a:lnTo>
                  <a:lnTo>
                    <a:pt x="128" y="470"/>
                  </a:lnTo>
                  <a:lnTo>
                    <a:pt x="123" y="467"/>
                  </a:lnTo>
                  <a:lnTo>
                    <a:pt x="117" y="459"/>
                  </a:lnTo>
                  <a:lnTo>
                    <a:pt x="113" y="457"/>
                  </a:lnTo>
                  <a:lnTo>
                    <a:pt x="108" y="452"/>
                  </a:lnTo>
                  <a:close/>
                  <a:moveTo>
                    <a:pt x="499" y="458"/>
                  </a:moveTo>
                  <a:lnTo>
                    <a:pt x="496" y="460"/>
                  </a:lnTo>
                  <a:lnTo>
                    <a:pt x="495" y="465"/>
                  </a:lnTo>
                  <a:lnTo>
                    <a:pt x="491" y="467"/>
                  </a:lnTo>
                  <a:lnTo>
                    <a:pt x="493" y="471"/>
                  </a:lnTo>
                  <a:lnTo>
                    <a:pt x="493" y="482"/>
                  </a:lnTo>
                  <a:lnTo>
                    <a:pt x="494" y="485"/>
                  </a:lnTo>
                  <a:lnTo>
                    <a:pt x="500" y="485"/>
                  </a:lnTo>
                  <a:lnTo>
                    <a:pt x="501" y="482"/>
                  </a:lnTo>
                  <a:lnTo>
                    <a:pt x="500" y="472"/>
                  </a:lnTo>
                  <a:lnTo>
                    <a:pt x="505" y="463"/>
                  </a:lnTo>
                  <a:lnTo>
                    <a:pt x="504" y="459"/>
                  </a:lnTo>
                  <a:lnTo>
                    <a:pt x="499" y="458"/>
                  </a:lnTo>
                  <a:close/>
                  <a:moveTo>
                    <a:pt x="361" y="463"/>
                  </a:moveTo>
                  <a:lnTo>
                    <a:pt x="357" y="465"/>
                  </a:lnTo>
                  <a:lnTo>
                    <a:pt x="354" y="464"/>
                  </a:lnTo>
                  <a:lnTo>
                    <a:pt x="352" y="466"/>
                  </a:lnTo>
                  <a:lnTo>
                    <a:pt x="353" y="468"/>
                  </a:lnTo>
                  <a:lnTo>
                    <a:pt x="354" y="471"/>
                  </a:lnTo>
                  <a:lnTo>
                    <a:pt x="358" y="473"/>
                  </a:lnTo>
                  <a:lnTo>
                    <a:pt x="360" y="476"/>
                  </a:lnTo>
                  <a:lnTo>
                    <a:pt x="361" y="481"/>
                  </a:lnTo>
                  <a:lnTo>
                    <a:pt x="361" y="486"/>
                  </a:lnTo>
                  <a:lnTo>
                    <a:pt x="360" y="492"/>
                  </a:lnTo>
                  <a:lnTo>
                    <a:pt x="359" y="496"/>
                  </a:lnTo>
                  <a:lnTo>
                    <a:pt x="360" y="499"/>
                  </a:lnTo>
                  <a:lnTo>
                    <a:pt x="361" y="502"/>
                  </a:lnTo>
                  <a:lnTo>
                    <a:pt x="363" y="504"/>
                  </a:lnTo>
                  <a:lnTo>
                    <a:pt x="363" y="509"/>
                  </a:lnTo>
                  <a:lnTo>
                    <a:pt x="361" y="524"/>
                  </a:lnTo>
                  <a:lnTo>
                    <a:pt x="361" y="529"/>
                  </a:lnTo>
                  <a:lnTo>
                    <a:pt x="364" y="531"/>
                  </a:lnTo>
                  <a:lnTo>
                    <a:pt x="368" y="531"/>
                  </a:lnTo>
                  <a:lnTo>
                    <a:pt x="378" y="538"/>
                  </a:lnTo>
                  <a:lnTo>
                    <a:pt x="385" y="536"/>
                  </a:lnTo>
                  <a:lnTo>
                    <a:pt x="400" y="533"/>
                  </a:lnTo>
                  <a:lnTo>
                    <a:pt x="407" y="531"/>
                  </a:lnTo>
                  <a:lnTo>
                    <a:pt x="411" y="527"/>
                  </a:lnTo>
                  <a:lnTo>
                    <a:pt x="412" y="520"/>
                  </a:lnTo>
                  <a:lnTo>
                    <a:pt x="413" y="515"/>
                  </a:lnTo>
                  <a:lnTo>
                    <a:pt x="410" y="509"/>
                  </a:lnTo>
                  <a:lnTo>
                    <a:pt x="403" y="506"/>
                  </a:lnTo>
                  <a:lnTo>
                    <a:pt x="395" y="503"/>
                  </a:lnTo>
                  <a:lnTo>
                    <a:pt x="389" y="505"/>
                  </a:lnTo>
                  <a:lnTo>
                    <a:pt x="386" y="501"/>
                  </a:lnTo>
                  <a:lnTo>
                    <a:pt x="393" y="499"/>
                  </a:lnTo>
                  <a:lnTo>
                    <a:pt x="399" y="499"/>
                  </a:lnTo>
                  <a:lnTo>
                    <a:pt x="402" y="499"/>
                  </a:lnTo>
                  <a:lnTo>
                    <a:pt x="405" y="499"/>
                  </a:lnTo>
                  <a:lnTo>
                    <a:pt x="408" y="496"/>
                  </a:lnTo>
                  <a:lnTo>
                    <a:pt x="408" y="492"/>
                  </a:lnTo>
                  <a:lnTo>
                    <a:pt x="406" y="489"/>
                  </a:lnTo>
                  <a:lnTo>
                    <a:pt x="402" y="489"/>
                  </a:lnTo>
                  <a:lnTo>
                    <a:pt x="396" y="492"/>
                  </a:lnTo>
                  <a:lnTo>
                    <a:pt x="377" y="480"/>
                  </a:lnTo>
                  <a:lnTo>
                    <a:pt x="372" y="466"/>
                  </a:lnTo>
                  <a:lnTo>
                    <a:pt x="371" y="464"/>
                  </a:lnTo>
                  <a:lnTo>
                    <a:pt x="364" y="463"/>
                  </a:lnTo>
                  <a:lnTo>
                    <a:pt x="361" y="463"/>
                  </a:lnTo>
                  <a:close/>
                  <a:moveTo>
                    <a:pt x="99" y="467"/>
                  </a:moveTo>
                  <a:lnTo>
                    <a:pt x="93" y="468"/>
                  </a:lnTo>
                  <a:lnTo>
                    <a:pt x="89" y="470"/>
                  </a:lnTo>
                  <a:lnTo>
                    <a:pt x="85" y="474"/>
                  </a:lnTo>
                  <a:lnTo>
                    <a:pt x="86" y="480"/>
                  </a:lnTo>
                  <a:lnTo>
                    <a:pt x="87" y="485"/>
                  </a:lnTo>
                  <a:lnTo>
                    <a:pt x="89" y="489"/>
                  </a:lnTo>
                  <a:lnTo>
                    <a:pt x="92" y="491"/>
                  </a:lnTo>
                  <a:lnTo>
                    <a:pt x="94" y="490"/>
                  </a:lnTo>
                  <a:lnTo>
                    <a:pt x="97" y="490"/>
                  </a:lnTo>
                  <a:lnTo>
                    <a:pt x="102" y="502"/>
                  </a:lnTo>
                  <a:lnTo>
                    <a:pt x="105" y="505"/>
                  </a:lnTo>
                  <a:lnTo>
                    <a:pt x="110" y="504"/>
                  </a:lnTo>
                  <a:lnTo>
                    <a:pt x="111" y="509"/>
                  </a:lnTo>
                  <a:lnTo>
                    <a:pt x="109" y="513"/>
                  </a:lnTo>
                  <a:lnTo>
                    <a:pt x="113" y="514"/>
                  </a:lnTo>
                  <a:lnTo>
                    <a:pt x="114" y="523"/>
                  </a:lnTo>
                  <a:lnTo>
                    <a:pt x="114" y="527"/>
                  </a:lnTo>
                  <a:lnTo>
                    <a:pt x="114" y="531"/>
                  </a:lnTo>
                  <a:lnTo>
                    <a:pt x="116" y="534"/>
                  </a:lnTo>
                  <a:lnTo>
                    <a:pt x="121" y="537"/>
                  </a:lnTo>
                  <a:lnTo>
                    <a:pt x="132" y="542"/>
                  </a:lnTo>
                  <a:lnTo>
                    <a:pt x="144" y="552"/>
                  </a:lnTo>
                  <a:lnTo>
                    <a:pt x="155" y="552"/>
                  </a:lnTo>
                  <a:lnTo>
                    <a:pt x="159" y="552"/>
                  </a:lnTo>
                  <a:lnTo>
                    <a:pt x="161" y="555"/>
                  </a:lnTo>
                  <a:lnTo>
                    <a:pt x="170" y="557"/>
                  </a:lnTo>
                  <a:lnTo>
                    <a:pt x="178" y="553"/>
                  </a:lnTo>
                  <a:lnTo>
                    <a:pt x="179" y="552"/>
                  </a:lnTo>
                  <a:lnTo>
                    <a:pt x="178" y="548"/>
                  </a:lnTo>
                  <a:lnTo>
                    <a:pt x="168" y="543"/>
                  </a:lnTo>
                  <a:lnTo>
                    <a:pt x="169" y="541"/>
                  </a:lnTo>
                  <a:lnTo>
                    <a:pt x="165" y="540"/>
                  </a:lnTo>
                  <a:lnTo>
                    <a:pt x="158" y="543"/>
                  </a:lnTo>
                  <a:lnTo>
                    <a:pt x="154" y="542"/>
                  </a:lnTo>
                  <a:lnTo>
                    <a:pt x="146" y="539"/>
                  </a:lnTo>
                  <a:lnTo>
                    <a:pt x="136" y="533"/>
                  </a:lnTo>
                  <a:lnTo>
                    <a:pt x="130" y="528"/>
                  </a:lnTo>
                  <a:lnTo>
                    <a:pt x="122" y="527"/>
                  </a:lnTo>
                  <a:lnTo>
                    <a:pt x="116" y="505"/>
                  </a:lnTo>
                  <a:lnTo>
                    <a:pt x="103" y="467"/>
                  </a:lnTo>
                  <a:lnTo>
                    <a:pt x="99" y="467"/>
                  </a:lnTo>
                  <a:close/>
                  <a:moveTo>
                    <a:pt x="73" y="472"/>
                  </a:moveTo>
                  <a:lnTo>
                    <a:pt x="67" y="474"/>
                  </a:lnTo>
                  <a:lnTo>
                    <a:pt x="66" y="479"/>
                  </a:lnTo>
                  <a:lnTo>
                    <a:pt x="67" y="482"/>
                  </a:lnTo>
                  <a:lnTo>
                    <a:pt x="67" y="486"/>
                  </a:lnTo>
                  <a:lnTo>
                    <a:pt x="66" y="489"/>
                  </a:lnTo>
                  <a:lnTo>
                    <a:pt x="67" y="492"/>
                  </a:lnTo>
                  <a:lnTo>
                    <a:pt x="72" y="497"/>
                  </a:lnTo>
                  <a:lnTo>
                    <a:pt x="75" y="502"/>
                  </a:lnTo>
                  <a:lnTo>
                    <a:pt x="74" y="506"/>
                  </a:lnTo>
                  <a:lnTo>
                    <a:pt x="77" y="513"/>
                  </a:lnTo>
                  <a:lnTo>
                    <a:pt x="82" y="517"/>
                  </a:lnTo>
                  <a:lnTo>
                    <a:pt x="86" y="518"/>
                  </a:lnTo>
                  <a:lnTo>
                    <a:pt x="88" y="514"/>
                  </a:lnTo>
                  <a:lnTo>
                    <a:pt x="86" y="508"/>
                  </a:lnTo>
                  <a:lnTo>
                    <a:pt x="87" y="504"/>
                  </a:lnTo>
                  <a:lnTo>
                    <a:pt x="89" y="501"/>
                  </a:lnTo>
                  <a:lnTo>
                    <a:pt x="89" y="496"/>
                  </a:lnTo>
                  <a:lnTo>
                    <a:pt x="86" y="493"/>
                  </a:lnTo>
                  <a:lnTo>
                    <a:pt x="82" y="481"/>
                  </a:lnTo>
                  <a:lnTo>
                    <a:pt x="78" y="477"/>
                  </a:lnTo>
                  <a:lnTo>
                    <a:pt x="77" y="473"/>
                  </a:lnTo>
                  <a:lnTo>
                    <a:pt x="73" y="472"/>
                  </a:lnTo>
                  <a:close/>
                  <a:moveTo>
                    <a:pt x="257" y="483"/>
                  </a:moveTo>
                  <a:lnTo>
                    <a:pt x="254" y="484"/>
                  </a:lnTo>
                  <a:lnTo>
                    <a:pt x="254" y="487"/>
                  </a:lnTo>
                  <a:lnTo>
                    <a:pt x="255" y="489"/>
                  </a:lnTo>
                  <a:lnTo>
                    <a:pt x="259" y="491"/>
                  </a:lnTo>
                  <a:lnTo>
                    <a:pt x="261" y="494"/>
                  </a:lnTo>
                  <a:lnTo>
                    <a:pt x="261" y="498"/>
                  </a:lnTo>
                  <a:lnTo>
                    <a:pt x="262" y="501"/>
                  </a:lnTo>
                  <a:lnTo>
                    <a:pt x="267" y="508"/>
                  </a:lnTo>
                  <a:lnTo>
                    <a:pt x="273" y="510"/>
                  </a:lnTo>
                  <a:lnTo>
                    <a:pt x="280" y="510"/>
                  </a:lnTo>
                  <a:lnTo>
                    <a:pt x="285" y="508"/>
                  </a:lnTo>
                  <a:lnTo>
                    <a:pt x="289" y="506"/>
                  </a:lnTo>
                  <a:lnTo>
                    <a:pt x="290" y="502"/>
                  </a:lnTo>
                  <a:lnTo>
                    <a:pt x="289" y="499"/>
                  </a:lnTo>
                  <a:lnTo>
                    <a:pt x="288" y="498"/>
                  </a:lnTo>
                  <a:lnTo>
                    <a:pt x="289" y="496"/>
                  </a:lnTo>
                  <a:lnTo>
                    <a:pt x="294" y="495"/>
                  </a:lnTo>
                  <a:lnTo>
                    <a:pt x="296" y="495"/>
                  </a:lnTo>
                  <a:lnTo>
                    <a:pt x="296" y="492"/>
                  </a:lnTo>
                  <a:lnTo>
                    <a:pt x="291" y="490"/>
                  </a:lnTo>
                  <a:lnTo>
                    <a:pt x="287" y="492"/>
                  </a:lnTo>
                  <a:lnTo>
                    <a:pt x="284" y="492"/>
                  </a:lnTo>
                  <a:lnTo>
                    <a:pt x="275" y="490"/>
                  </a:lnTo>
                  <a:lnTo>
                    <a:pt x="268" y="486"/>
                  </a:lnTo>
                  <a:lnTo>
                    <a:pt x="261" y="484"/>
                  </a:lnTo>
                  <a:lnTo>
                    <a:pt x="257" y="483"/>
                  </a:lnTo>
                  <a:close/>
                  <a:moveTo>
                    <a:pt x="421" y="484"/>
                  </a:moveTo>
                  <a:lnTo>
                    <a:pt x="412" y="488"/>
                  </a:lnTo>
                  <a:lnTo>
                    <a:pt x="421" y="502"/>
                  </a:lnTo>
                  <a:lnTo>
                    <a:pt x="423" y="510"/>
                  </a:lnTo>
                  <a:lnTo>
                    <a:pt x="423" y="517"/>
                  </a:lnTo>
                  <a:lnTo>
                    <a:pt x="422" y="527"/>
                  </a:lnTo>
                  <a:lnTo>
                    <a:pt x="425" y="528"/>
                  </a:lnTo>
                  <a:lnTo>
                    <a:pt x="428" y="527"/>
                  </a:lnTo>
                  <a:lnTo>
                    <a:pt x="435" y="522"/>
                  </a:lnTo>
                  <a:lnTo>
                    <a:pt x="439" y="518"/>
                  </a:lnTo>
                  <a:lnTo>
                    <a:pt x="441" y="513"/>
                  </a:lnTo>
                  <a:lnTo>
                    <a:pt x="441" y="505"/>
                  </a:lnTo>
                  <a:lnTo>
                    <a:pt x="440" y="499"/>
                  </a:lnTo>
                  <a:lnTo>
                    <a:pt x="437" y="492"/>
                  </a:lnTo>
                  <a:lnTo>
                    <a:pt x="429" y="487"/>
                  </a:lnTo>
                  <a:lnTo>
                    <a:pt x="426" y="490"/>
                  </a:lnTo>
                  <a:lnTo>
                    <a:pt x="421" y="484"/>
                  </a:lnTo>
                  <a:close/>
                  <a:moveTo>
                    <a:pt x="489" y="493"/>
                  </a:moveTo>
                  <a:lnTo>
                    <a:pt x="486" y="494"/>
                  </a:lnTo>
                  <a:lnTo>
                    <a:pt x="483" y="498"/>
                  </a:lnTo>
                  <a:lnTo>
                    <a:pt x="482" y="502"/>
                  </a:lnTo>
                  <a:lnTo>
                    <a:pt x="480" y="509"/>
                  </a:lnTo>
                  <a:lnTo>
                    <a:pt x="479" y="517"/>
                  </a:lnTo>
                  <a:lnTo>
                    <a:pt x="477" y="520"/>
                  </a:lnTo>
                  <a:lnTo>
                    <a:pt x="487" y="521"/>
                  </a:lnTo>
                  <a:lnTo>
                    <a:pt x="489" y="519"/>
                  </a:lnTo>
                  <a:lnTo>
                    <a:pt x="486" y="514"/>
                  </a:lnTo>
                  <a:lnTo>
                    <a:pt x="486" y="511"/>
                  </a:lnTo>
                  <a:lnTo>
                    <a:pt x="489" y="504"/>
                  </a:lnTo>
                  <a:lnTo>
                    <a:pt x="489" y="500"/>
                  </a:lnTo>
                  <a:lnTo>
                    <a:pt x="493" y="498"/>
                  </a:lnTo>
                  <a:lnTo>
                    <a:pt x="492" y="495"/>
                  </a:lnTo>
                  <a:lnTo>
                    <a:pt x="489" y="493"/>
                  </a:lnTo>
                  <a:close/>
                  <a:moveTo>
                    <a:pt x="314" y="499"/>
                  </a:moveTo>
                  <a:lnTo>
                    <a:pt x="302" y="499"/>
                  </a:lnTo>
                  <a:lnTo>
                    <a:pt x="301" y="504"/>
                  </a:lnTo>
                  <a:lnTo>
                    <a:pt x="298" y="506"/>
                  </a:lnTo>
                  <a:lnTo>
                    <a:pt x="291" y="509"/>
                  </a:lnTo>
                  <a:lnTo>
                    <a:pt x="290" y="524"/>
                  </a:lnTo>
                  <a:lnTo>
                    <a:pt x="291" y="527"/>
                  </a:lnTo>
                  <a:lnTo>
                    <a:pt x="291" y="530"/>
                  </a:lnTo>
                  <a:lnTo>
                    <a:pt x="295" y="532"/>
                  </a:lnTo>
                  <a:lnTo>
                    <a:pt x="302" y="533"/>
                  </a:lnTo>
                  <a:lnTo>
                    <a:pt x="308" y="530"/>
                  </a:lnTo>
                  <a:lnTo>
                    <a:pt x="312" y="526"/>
                  </a:lnTo>
                  <a:lnTo>
                    <a:pt x="314" y="522"/>
                  </a:lnTo>
                  <a:lnTo>
                    <a:pt x="314" y="513"/>
                  </a:lnTo>
                  <a:lnTo>
                    <a:pt x="322" y="514"/>
                  </a:lnTo>
                  <a:lnTo>
                    <a:pt x="326" y="516"/>
                  </a:lnTo>
                  <a:lnTo>
                    <a:pt x="332" y="515"/>
                  </a:lnTo>
                  <a:lnTo>
                    <a:pt x="335" y="517"/>
                  </a:lnTo>
                  <a:lnTo>
                    <a:pt x="332" y="520"/>
                  </a:lnTo>
                  <a:lnTo>
                    <a:pt x="328" y="524"/>
                  </a:lnTo>
                  <a:lnTo>
                    <a:pt x="326" y="526"/>
                  </a:lnTo>
                  <a:lnTo>
                    <a:pt x="328" y="534"/>
                  </a:lnTo>
                  <a:lnTo>
                    <a:pt x="326" y="537"/>
                  </a:lnTo>
                  <a:lnTo>
                    <a:pt x="324" y="539"/>
                  </a:lnTo>
                  <a:lnTo>
                    <a:pt x="328" y="542"/>
                  </a:lnTo>
                  <a:lnTo>
                    <a:pt x="338" y="542"/>
                  </a:lnTo>
                  <a:lnTo>
                    <a:pt x="343" y="551"/>
                  </a:lnTo>
                  <a:lnTo>
                    <a:pt x="349" y="553"/>
                  </a:lnTo>
                  <a:lnTo>
                    <a:pt x="352" y="562"/>
                  </a:lnTo>
                  <a:lnTo>
                    <a:pt x="360" y="567"/>
                  </a:lnTo>
                  <a:lnTo>
                    <a:pt x="366" y="567"/>
                  </a:lnTo>
                  <a:lnTo>
                    <a:pt x="370" y="576"/>
                  </a:lnTo>
                  <a:lnTo>
                    <a:pt x="382" y="579"/>
                  </a:lnTo>
                  <a:lnTo>
                    <a:pt x="386" y="577"/>
                  </a:lnTo>
                  <a:lnTo>
                    <a:pt x="389" y="573"/>
                  </a:lnTo>
                  <a:lnTo>
                    <a:pt x="394" y="570"/>
                  </a:lnTo>
                  <a:lnTo>
                    <a:pt x="394" y="564"/>
                  </a:lnTo>
                  <a:lnTo>
                    <a:pt x="402" y="562"/>
                  </a:lnTo>
                  <a:lnTo>
                    <a:pt x="405" y="558"/>
                  </a:lnTo>
                  <a:lnTo>
                    <a:pt x="410" y="556"/>
                  </a:lnTo>
                  <a:lnTo>
                    <a:pt x="415" y="555"/>
                  </a:lnTo>
                  <a:lnTo>
                    <a:pt x="414" y="552"/>
                  </a:lnTo>
                  <a:lnTo>
                    <a:pt x="428" y="534"/>
                  </a:lnTo>
                  <a:lnTo>
                    <a:pt x="427" y="531"/>
                  </a:lnTo>
                  <a:lnTo>
                    <a:pt x="407" y="538"/>
                  </a:lnTo>
                  <a:lnTo>
                    <a:pt x="386" y="541"/>
                  </a:lnTo>
                  <a:lnTo>
                    <a:pt x="386" y="544"/>
                  </a:lnTo>
                  <a:lnTo>
                    <a:pt x="389" y="547"/>
                  </a:lnTo>
                  <a:lnTo>
                    <a:pt x="388" y="550"/>
                  </a:lnTo>
                  <a:lnTo>
                    <a:pt x="386" y="550"/>
                  </a:lnTo>
                  <a:lnTo>
                    <a:pt x="376" y="546"/>
                  </a:lnTo>
                  <a:lnTo>
                    <a:pt x="373" y="542"/>
                  </a:lnTo>
                  <a:lnTo>
                    <a:pt x="367" y="538"/>
                  </a:lnTo>
                  <a:lnTo>
                    <a:pt x="359" y="535"/>
                  </a:lnTo>
                  <a:lnTo>
                    <a:pt x="350" y="538"/>
                  </a:lnTo>
                  <a:lnTo>
                    <a:pt x="347" y="534"/>
                  </a:lnTo>
                  <a:lnTo>
                    <a:pt x="349" y="529"/>
                  </a:lnTo>
                  <a:lnTo>
                    <a:pt x="354" y="520"/>
                  </a:lnTo>
                  <a:lnTo>
                    <a:pt x="355" y="518"/>
                  </a:lnTo>
                  <a:lnTo>
                    <a:pt x="353" y="516"/>
                  </a:lnTo>
                  <a:lnTo>
                    <a:pt x="357" y="513"/>
                  </a:lnTo>
                  <a:lnTo>
                    <a:pt x="357" y="509"/>
                  </a:lnTo>
                  <a:lnTo>
                    <a:pt x="347" y="501"/>
                  </a:lnTo>
                  <a:lnTo>
                    <a:pt x="341" y="499"/>
                  </a:lnTo>
                  <a:lnTo>
                    <a:pt x="330" y="500"/>
                  </a:lnTo>
                  <a:lnTo>
                    <a:pt x="326" y="499"/>
                  </a:lnTo>
                  <a:lnTo>
                    <a:pt x="320" y="499"/>
                  </a:lnTo>
                  <a:lnTo>
                    <a:pt x="314" y="499"/>
                  </a:lnTo>
                  <a:close/>
                  <a:moveTo>
                    <a:pt x="177" y="507"/>
                  </a:moveTo>
                  <a:lnTo>
                    <a:pt x="171" y="508"/>
                  </a:lnTo>
                  <a:lnTo>
                    <a:pt x="169" y="511"/>
                  </a:lnTo>
                  <a:lnTo>
                    <a:pt x="167" y="517"/>
                  </a:lnTo>
                  <a:lnTo>
                    <a:pt x="168" y="520"/>
                  </a:lnTo>
                  <a:lnTo>
                    <a:pt x="175" y="530"/>
                  </a:lnTo>
                  <a:lnTo>
                    <a:pt x="179" y="536"/>
                  </a:lnTo>
                  <a:lnTo>
                    <a:pt x="184" y="537"/>
                  </a:lnTo>
                  <a:lnTo>
                    <a:pt x="189" y="533"/>
                  </a:lnTo>
                  <a:lnTo>
                    <a:pt x="189" y="527"/>
                  </a:lnTo>
                  <a:lnTo>
                    <a:pt x="190" y="524"/>
                  </a:lnTo>
                  <a:lnTo>
                    <a:pt x="193" y="523"/>
                  </a:lnTo>
                  <a:lnTo>
                    <a:pt x="192" y="519"/>
                  </a:lnTo>
                  <a:lnTo>
                    <a:pt x="189" y="519"/>
                  </a:lnTo>
                  <a:lnTo>
                    <a:pt x="186" y="517"/>
                  </a:lnTo>
                  <a:lnTo>
                    <a:pt x="182" y="509"/>
                  </a:lnTo>
                  <a:lnTo>
                    <a:pt x="177" y="507"/>
                  </a:lnTo>
                  <a:close/>
                  <a:moveTo>
                    <a:pt x="456" y="528"/>
                  </a:moveTo>
                  <a:lnTo>
                    <a:pt x="452" y="530"/>
                  </a:lnTo>
                  <a:lnTo>
                    <a:pt x="444" y="536"/>
                  </a:lnTo>
                  <a:lnTo>
                    <a:pt x="440" y="539"/>
                  </a:lnTo>
                  <a:lnTo>
                    <a:pt x="438" y="546"/>
                  </a:lnTo>
                  <a:lnTo>
                    <a:pt x="438" y="552"/>
                  </a:lnTo>
                  <a:lnTo>
                    <a:pt x="441" y="552"/>
                  </a:lnTo>
                  <a:lnTo>
                    <a:pt x="446" y="550"/>
                  </a:lnTo>
                  <a:lnTo>
                    <a:pt x="450" y="552"/>
                  </a:lnTo>
                  <a:lnTo>
                    <a:pt x="454" y="549"/>
                  </a:lnTo>
                  <a:lnTo>
                    <a:pt x="456" y="541"/>
                  </a:lnTo>
                  <a:lnTo>
                    <a:pt x="462" y="534"/>
                  </a:lnTo>
                  <a:lnTo>
                    <a:pt x="456" y="528"/>
                  </a:lnTo>
                  <a:close/>
                  <a:moveTo>
                    <a:pt x="433" y="577"/>
                  </a:moveTo>
                  <a:lnTo>
                    <a:pt x="430" y="581"/>
                  </a:lnTo>
                  <a:lnTo>
                    <a:pt x="428" y="584"/>
                  </a:lnTo>
                  <a:lnTo>
                    <a:pt x="421" y="596"/>
                  </a:lnTo>
                  <a:lnTo>
                    <a:pt x="421" y="600"/>
                  </a:lnTo>
                  <a:lnTo>
                    <a:pt x="425" y="596"/>
                  </a:lnTo>
                  <a:lnTo>
                    <a:pt x="430" y="593"/>
                  </a:lnTo>
                  <a:lnTo>
                    <a:pt x="436" y="591"/>
                  </a:lnTo>
                  <a:lnTo>
                    <a:pt x="441" y="589"/>
                  </a:lnTo>
                  <a:lnTo>
                    <a:pt x="445" y="587"/>
                  </a:lnTo>
                  <a:lnTo>
                    <a:pt x="446" y="581"/>
                  </a:lnTo>
                  <a:lnTo>
                    <a:pt x="443" y="581"/>
                  </a:lnTo>
                  <a:lnTo>
                    <a:pt x="435" y="585"/>
                  </a:lnTo>
                  <a:lnTo>
                    <a:pt x="436" y="578"/>
                  </a:lnTo>
                  <a:lnTo>
                    <a:pt x="433" y="577"/>
                  </a:lnTo>
                  <a:close/>
                  <a:moveTo>
                    <a:pt x="368" y="636"/>
                  </a:moveTo>
                  <a:lnTo>
                    <a:pt x="367" y="637"/>
                  </a:lnTo>
                  <a:lnTo>
                    <a:pt x="352" y="655"/>
                  </a:lnTo>
                  <a:lnTo>
                    <a:pt x="339" y="660"/>
                  </a:lnTo>
                  <a:lnTo>
                    <a:pt x="339" y="663"/>
                  </a:lnTo>
                  <a:lnTo>
                    <a:pt x="341" y="663"/>
                  </a:lnTo>
                  <a:lnTo>
                    <a:pt x="341" y="666"/>
                  </a:lnTo>
                  <a:lnTo>
                    <a:pt x="333" y="677"/>
                  </a:lnTo>
                  <a:lnTo>
                    <a:pt x="334" y="679"/>
                  </a:lnTo>
                  <a:lnTo>
                    <a:pt x="338" y="678"/>
                  </a:lnTo>
                  <a:lnTo>
                    <a:pt x="339" y="681"/>
                  </a:lnTo>
                  <a:lnTo>
                    <a:pt x="337" y="682"/>
                  </a:lnTo>
                  <a:lnTo>
                    <a:pt x="335" y="685"/>
                  </a:lnTo>
                  <a:lnTo>
                    <a:pt x="332" y="688"/>
                  </a:lnTo>
                  <a:lnTo>
                    <a:pt x="333" y="695"/>
                  </a:lnTo>
                  <a:lnTo>
                    <a:pt x="339" y="699"/>
                  </a:lnTo>
                  <a:lnTo>
                    <a:pt x="346" y="696"/>
                  </a:lnTo>
                  <a:lnTo>
                    <a:pt x="348" y="701"/>
                  </a:lnTo>
                  <a:lnTo>
                    <a:pt x="352" y="701"/>
                  </a:lnTo>
                  <a:lnTo>
                    <a:pt x="355" y="696"/>
                  </a:lnTo>
                  <a:lnTo>
                    <a:pt x="357" y="675"/>
                  </a:lnTo>
                  <a:lnTo>
                    <a:pt x="364" y="667"/>
                  </a:lnTo>
                  <a:lnTo>
                    <a:pt x="364" y="659"/>
                  </a:lnTo>
                  <a:lnTo>
                    <a:pt x="371" y="653"/>
                  </a:lnTo>
                  <a:lnTo>
                    <a:pt x="374" y="648"/>
                  </a:lnTo>
                  <a:lnTo>
                    <a:pt x="368" y="636"/>
                  </a:lnTo>
                  <a:close/>
                  <a:moveTo>
                    <a:pt x="278" y="689"/>
                  </a:moveTo>
                  <a:lnTo>
                    <a:pt x="270" y="694"/>
                  </a:lnTo>
                  <a:lnTo>
                    <a:pt x="261" y="694"/>
                  </a:lnTo>
                  <a:lnTo>
                    <a:pt x="257" y="695"/>
                  </a:lnTo>
                  <a:lnTo>
                    <a:pt x="255" y="699"/>
                  </a:lnTo>
                  <a:lnTo>
                    <a:pt x="255" y="700"/>
                  </a:lnTo>
                  <a:lnTo>
                    <a:pt x="256" y="705"/>
                  </a:lnTo>
                  <a:lnTo>
                    <a:pt x="255" y="709"/>
                  </a:lnTo>
                  <a:lnTo>
                    <a:pt x="249" y="715"/>
                  </a:lnTo>
                  <a:lnTo>
                    <a:pt x="248" y="717"/>
                  </a:lnTo>
                  <a:lnTo>
                    <a:pt x="249" y="724"/>
                  </a:lnTo>
                  <a:lnTo>
                    <a:pt x="247" y="728"/>
                  </a:lnTo>
                  <a:lnTo>
                    <a:pt x="249" y="729"/>
                  </a:lnTo>
                  <a:lnTo>
                    <a:pt x="253" y="727"/>
                  </a:lnTo>
                  <a:lnTo>
                    <a:pt x="256" y="725"/>
                  </a:lnTo>
                  <a:lnTo>
                    <a:pt x="258" y="719"/>
                  </a:lnTo>
                  <a:lnTo>
                    <a:pt x="261" y="717"/>
                  </a:lnTo>
                  <a:lnTo>
                    <a:pt x="264" y="720"/>
                  </a:lnTo>
                  <a:lnTo>
                    <a:pt x="264" y="724"/>
                  </a:lnTo>
                  <a:lnTo>
                    <a:pt x="268" y="727"/>
                  </a:lnTo>
                  <a:lnTo>
                    <a:pt x="273" y="725"/>
                  </a:lnTo>
                  <a:lnTo>
                    <a:pt x="276" y="722"/>
                  </a:lnTo>
                  <a:lnTo>
                    <a:pt x="272" y="715"/>
                  </a:lnTo>
                  <a:lnTo>
                    <a:pt x="271" y="710"/>
                  </a:lnTo>
                  <a:lnTo>
                    <a:pt x="275" y="708"/>
                  </a:lnTo>
                  <a:lnTo>
                    <a:pt x="278" y="709"/>
                  </a:lnTo>
                  <a:lnTo>
                    <a:pt x="280" y="707"/>
                  </a:lnTo>
                  <a:lnTo>
                    <a:pt x="279" y="702"/>
                  </a:lnTo>
                  <a:lnTo>
                    <a:pt x="282" y="698"/>
                  </a:lnTo>
                  <a:lnTo>
                    <a:pt x="286" y="697"/>
                  </a:lnTo>
                  <a:lnTo>
                    <a:pt x="290" y="695"/>
                  </a:lnTo>
                  <a:lnTo>
                    <a:pt x="292" y="692"/>
                  </a:lnTo>
                  <a:lnTo>
                    <a:pt x="288" y="692"/>
                  </a:lnTo>
                  <a:lnTo>
                    <a:pt x="278" y="689"/>
                  </a:lnTo>
                  <a:close/>
                  <a:moveTo>
                    <a:pt x="335" y="716"/>
                  </a:moveTo>
                  <a:lnTo>
                    <a:pt x="331" y="718"/>
                  </a:lnTo>
                  <a:lnTo>
                    <a:pt x="328" y="723"/>
                  </a:lnTo>
                  <a:lnTo>
                    <a:pt x="318" y="729"/>
                  </a:lnTo>
                  <a:lnTo>
                    <a:pt x="313" y="727"/>
                  </a:lnTo>
                  <a:lnTo>
                    <a:pt x="295" y="738"/>
                  </a:lnTo>
                  <a:lnTo>
                    <a:pt x="292" y="741"/>
                  </a:lnTo>
                  <a:lnTo>
                    <a:pt x="283" y="748"/>
                  </a:lnTo>
                  <a:lnTo>
                    <a:pt x="276" y="754"/>
                  </a:lnTo>
                  <a:lnTo>
                    <a:pt x="277" y="759"/>
                  </a:lnTo>
                  <a:lnTo>
                    <a:pt x="279" y="758"/>
                  </a:lnTo>
                  <a:lnTo>
                    <a:pt x="284" y="756"/>
                  </a:lnTo>
                  <a:lnTo>
                    <a:pt x="289" y="751"/>
                  </a:lnTo>
                  <a:lnTo>
                    <a:pt x="290" y="753"/>
                  </a:lnTo>
                  <a:lnTo>
                    <a:pt x="290" y="758"/>
                  </a:lnTo>
                  <a:lnTo>
                    <a:pt x="299" y="759"/>
                  </a:lnTo>
                  <a:lnTo>
                    <a:pt x="302" y="756"/>
                  </a:lnTo>
                  <a:lnTo>
                    <a:pt x="305" y="753"/>
                  </a:lnTo>
                  <a:lnTo>
                    <a:pt x="309" y="751"/>
                  </a:lnTo>
                  <a:lnTo>
                    <a:pt x="314" y="752"/>
                  </a:lnTo>
                  <a:lnTo>
                    <a:pt x="324" y="747"/>
                  </a:lnTo>
                  <a:lnTo>
                    <a:pt x="321" y="743"/>
                  </a:lnTo>
                  <a:lnTo>
                    <a:pt x="316" y="740"/>
                  </a:lnTo>
                  <a:lnTo>
                    <a:pt x="318" y="736"/>
                  </a:lnTo>
                  <a:lnTo>
                    <a:pt x="334" y="727"/>
                  </a:lnTo>
                  <a:lnTo>
                    <a:pt x="336" y="724"/>
                  </a:lnTo>
                  <a:lnTo>
                    <a:pt x="336" y="718"/>
                  </a:lnTo>
                  <a:lnTo>
                    <a:pt x="335" y="716"/>
                  </a:lnTo>
                  <a:close/>
                </a:path>
              </a:pathLst>
            </a:custGeom>
            <a:solidFill>
              <a:srgbClr val="CC91A9"/>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Freeform 12">
              <a:extLst>
                <a:ext uri="{FF2B5EF4-FFF2-40B4-BE49-F238E27FC236}">
                  <a16:creationId xmlns:a16="http://schemas.microsoft.com/office/drawing/2014/main" id="{D74F779F-BDAD-4385-A8D8-C6ED9AC406EE}"/>
                </a:ext>
              </a:extLst>
            </p:cNvPr>
            <p:cNvSpPr>
              <a:spLocks/>
            </p:cNvSpPr>
            <p:nvPr/>
          </p:nvSpPr>
          <p:spPr bwMode="auto">
            <a:xfrm>
              <a:off x="5884651" y="5189097"/>
              <a:ext cx="250650" cy="439665"/>
            </a:xfrm>
            <a:custGeom>
              <a:avLst/>
              <a:gdLst>
                <a:gd name="T0" fmla="*/ 203 w 365"/>
                <a:gd name="T1" fmla="*/ 95 h 645"/>
                <a:gd name="T2" fmla="*/ 229 w 365"/>
                <a:gd name="T3" fmla="*/ 43 h 645"/>
                <a:gd name="T4" fmla="*/ 288 w 365"/>
                <a:gd name="T5" fmla="*/ 38 h 645"/>
                <a:gd name="T6" fmla="*/ 316 w 365"/>
                <a:gd name="T7" fmla="*/ 0 h 645"/>
                <a:gd name="T8" fmla="*/ 359 w 365"/>
                <a:gd name="T9" fmla="*/ 6 h 645"/>
                <a:gd name="T10" fmla="*/ 356 w 365"/>
                <a:gd name="T11" fmla="*/ 28 h 645"/>
                <a:gd name="T12" fmla="*/ 315 w 365"/>
                <a:gd name="T13" fmla="*/ 36 h 645"/>
                <a:gd name="T14" fmla="*/ 314 w 365"/>
                <a:gd name="T15" fmla="*/ 60 h 645"/>
                <a:gd name="T16" fmla="*/ 284 w 365"/>
                <a:gd name="T17" fmla="*/ 96 h 645"/>
                <a:gd name="T18" fmla="*/ 275 w 365"/>
                <a:gd name="T19" fmla="*/ 125 h 645"/>
                <a:gd name="T20" fmla="*/ 254 w 365"/>
                <a:gd name="T21" fmla="*/ 161 h 645"/>
                <a:gd name="T22" fmla="*/ 214 w 365"/>
                <a:gd name="T23" fmla="*/ 152 h 645"/>
                <a:gd name="T24" fmla="*/ 202 w 365"/>
                <a:gd name="T25" fmla="*/ 225 h 645"/>
                <a:gd name="T26" fmla="*/ 210 w 365"/>
                <a:gd name="T27" fmla="*/ 267 h 645"/>
                <a:gd name="T28" fmla="*/ 215 w 365"/>
                <a:gd name="T29" fmla="*/ 312 h 645"/>
                <a:gd name="T30" fmla="*/ 255 w 365"/>
                <a:gd name="T31" fmla="*/ 331 h 645"/>
                <a:gd name="T32" fmla="*/ 221 w 365"/>
                <a:gd name="T33" fmla="*/ 364 h 645"/>
                <a:gd name="T34" fmla="*/ 181 w 365"/>
                <a:gd name="T35" fmla="*/ 405 h 645"/>
                <a:gd name="T36" fmla="*/ 195 w 365"/>
                <a:gd name="T37" fmla="*/ 432 h 645"/>
                <a:gd name="T38" fmla="*/ 149 w 365"/>
                <a:gd name="T39" fmla="*/ 466 h 645"/>
                <a:gd name="T40" fmla="*/ 100 w 365"/>
                <a:gd name="T41" fmla="*/ 513 h 645"/>
                <a:gd name="T42" fmla="*/ 81 w 365"/>
                <a:gd name="T43" fmla="*/ 544 h 645"/>
                <a:gd name="T44" fmla="*/ 99 w 365"/>
                <a:gd name="T45" fmla="*/ 589 h 645"/>
                <a:gd name="T46" fmla="*/ 43 w 365"/>
                <a:gd name="T47" fmla="*/ 645 h 645"/>
                <a:gd name="T48" fmla="*/ 39 w 365"/>
                <a:gd name="T49" fmla="*/ 603 h 645"/>
                <a:gd name="T50" fmla="*/ 62 w 365"/>
                <a:gd name="T51" fmla="*/ 565 h 645"/>
                <a:gd name="T52" fmla="*/ 66 w 365"/>
                <a:gd name="T53" fmla="*/ 535 h 645"/>
                <a:gd name="T54" fmla="*/ 39 w 365"/>
                <a:gd name="T55" fmla="*/ 547 h 645"/>
                <a:gd name="T56" fmla="*/ 29 w 365"/>
                <a:gd name="T57" fmla="*/ 503 h 645"/>
                <a:gd name="T58" fmla="*/ 20 w 365"/>
                <a:gd name="T59" fmla="*/ 450 h 645"/>
                <a:gd name="T60" fmla="*/ 6 w 365"/>
                <a:gd name="T61" fmla="*/ 421 h 645"/>
                <a:gd name="T62" fmla="*/ 26 w 365"/>
                <a:gd name="T63" fmla="*/ 365 h 645"/>
                <a:gd name="T64" fmla="*/ 7 w 365"/>
                <a:gd name="T65" fmla="*/ 320 h 645"/>
                <a:gd name="T66" fmla="*/ 5 w 365"/>
                <a:gd name="T67" fmla="*/ 269 h 645"/>
                <a:gd name="T68" fmla="*/ 46 w 365"/>
                <a:gd name="T69" fmla="*/ 231 h 645"/>
                <a:gd name="T70" fmla="*/ 88 w 365"/>
                <a:gd name="T71" fmla="*/ 157 h 645"/>
                <a:gd name="T72" fmla="*/ 114 w 365"/>
                <a:gd name="T73" fmla="*/ 107 h 645"/>
                <a:gd name="T74" fmla="*/ 131 w 365"/>
                <a:gd name="T75" fmla="*/ 100 h 645"/>
                <a:gd name="T76" fmla="*/ 152 w 365"/>
                <a:gd name="T77" fmla="*/ 71 h 645"/>
                <a:gd name="T78" fmla="*/ 182 w 365"/>
                <a:gd name="T79" fmla="*/ 5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645">
                  <a:moveTo>
                    <a:pt x="182" y="50"/>
                  </a:moveTo>
                  <a:lnTo>
                    <a:pt x="203" y="95"/>
                  </a:lnTo>
                  <a:lnTo>
                    <a:pt x="216" y="56"/>
                  </a:lnTo>
                  <a:lnTo>
                    <a:pt x="229" y="43"/>
                  </a:lnTo>
                  <a:lnTo>
                    <a:pt x="273" y="51"/>
                  </a:lnTo>
                  <a:lnTo>
                    <a:pt x="288" y="38"/>
                  </a:lnTo>
                  <a:lnTo>
                    <a:pt x="294" y="14"/>
                  </a:lnTo>
                  <a:lnTo>
                    <a:pt x="316" y="0"/>
                  </a:lnTo>
                  <a:lnTo>
                    <a:pt x="342" y="8"/>
                  </a:lnTo>
                  <a:lnTo>
                    <a:pt x="359" y="6"/>
                  </a:lnTo>
                  <a:lnTo>
                    <a:pt x="365" y="18"/>
                  </a:lnTo>
                  <a:lnTo>
                    <a:pt x="356" y="28"/>
                  </a:lnTo>
                  <a:lnTo>
                    <a:pt x="334" y="29"/>
                  </a:lnTo>
                  <a:lnTo>
                    <a:pt x="315" y="36"/>
                  </a:lnTo>
                  <a:lnTo>
                    <a:pt x="308" y="45"/>
                  </a:lnTo>
                  <a:lnTo>
                    <a:pt x="314" y="60"/>
                  </a:lnTo>
                  <a:lnTo>
                    <a:pt x="303" y="83"/>
                  </a:lnTo>
                  <a:lnTo>
                    <a:pt x="284" y="96"/>
                  </a:lnTo>
                  <a:lnTo>
                    <a:pt x="274" y="103"/>
                  </a:lnTo>
                  <a:lnTo>
                    <a:pt x="275" y="125"/>
                  </a:lnTo>
                  <a:lnTo>
                    <a:pt x="256" y="125"/>
                  </a:lnTo>
                  <a:lnTo>
                    <a:pt x="254" y="161"/>
                  </a:lnTo>
                  <a:lnTo>
                    <a:pt x="231" y="163"/>
                  </a:lnTo>
                  <a:lnTo>
                    <a:pt x="214" y="152"/>
                  </a:lnTo>
                  <a:lnTo>
                    <a:pt x="212" y="183"/>
                  </a:lnTo>
                  <a:lnTo>
                    <a:pt x="202" y="225"/>
                  </a:lnTo>
                  <a:lnTo>
                    <a:pt x="213" y="232"/>
                  </a:lnTo>
                  <a:lnTo>
                    <a:pt x="210" y="267"/>
                  </a:lnTo>
                  <a:lnTo>
                    <a:pt x="201" y="285"/>
                  </a:lnTo>
                  <a:lnTo>
                    <a:pt x="215" y="312"/>
                  </a:lnTo>
                  <a:lnTo>
                    <a:pt x="235" y="326"/>
                  </a:lnTo>
                  <a:lnTo>
                    <a:pt x="255" y="331"/>
                  </a:lnTo>
                  <a:lnTo>
                    <a:pt x="245" y="356"/>
                  </a:lnTo>
                  <a:lnTo>
                    <a:pt x="221" y="364"/>
                  </a:lnTo>
                  <a:lnTo>
                    <a:pt x="202" y="371"/>
                  </a:lnTo>
                  <a:lnTo>
                    <a:pt x="181" y="405"/>
                  </a:lnTo>
                  <a:lnTo>
                    <a:pt x="181" y="423"/>
                  </a:lnTo>
                  <a:lnTo>
                    <a:pt x="195" y="432"/>
                  </a:lnTo>
                  <a:lnTo>
                    <a:pt x="184" y="453"/>
                  </a:lnTo>
                  <a:lnTo>
                    <a:pt x="149" y="466"/>
                  </a:lnTo>
                  <a:lnTo>
                    <a:pt x="144" y="478"/>
                  </a:lnTo>
                  <a:lnTo>
                    <a:pt x="100" y="513"/>
                  </a:lnTo>
                  <a:lnTo>
                    <a:pt x="113" y="519"/>
                  </a:lnTo>
                  <a:lnTo>
                    <a:pt x="81" y="544"/>
                  </a:lnTo>
                  <a:lnTo>
                    <a:pt x="82" y="582"/>
                  </a:lnTo>
                  <a:lnTo>
                    <a:pt x="99" y="589"/>
                  </a:lnTo>
                  <a:lnTo>
                    <a:pt x="77" y="621"/>
                  </a:lnTo>
                  <a:lnTo>
                    <a:pt x="43" y="645"/>
                  </a:lnTo>
                  <a:lnTo>
                    <a:pt x="22" y="643"/>
                  </a:lnTo>
                  <a:lnTo>
                    <a:pt x="39" y="603"/>
                  </a:lnTo>
                  <a:lnTo>
                    <a:pt x="41" y="578"/>
                  </a:lnTo>
                  <a:lnTo>
                    <a:pt x="62" y="565"/>
                  </a:lnTo>
                  <a:lnTo>
                    <a:pt x="70" y="548"/>
                  </a:lnTo>
                  <a:lnTo>
                    <a:pt x="66" y="535"/>
                  </a:lnTo>
                  <a:lnTo>
                    <a:pt x="46" y="551"/>
                  </a:lnTo>
                  <a:lnTo>
                    <a:pt x="39" y="547"/>
                  </a:lnTo>
                  <a:lnTo>
                    <a:pt x="43" y="513"/>
                  </a:lnTo>
                  <a:lnTo>
                    <a:pt x="29" y="503"/>
                  </a:lnTo>
                  <a:lnTo>
                    <a:pt x="20" y="494"/>
                  </a:lnTo>
                  <a:lnTo>
                    <a:pt x="20" y="450"/>
                  </a:lnTo>
                  <a:lnTo>
                    <a:pt x="2" y="444"/>
                  </a:lnTo>
                  <a:lnTo>
                    <a:pt x="6" y="421"/>
                  </a:lnTo>
                  <a:lnTo>
                    <a:pt x="22" y="403"/>
                  </a:lnTo>
                  <a:lnTo>
                    <a:pt x="26" y="365"/>
                  </a:lnTo>
                  <a:lnTo>
                    <a:pt x="14" y="350"/>
                  </a:lnTo>
                  <a:lnTo>
                    <a:pt x="7" y="320"/>
                  </a:lnTo>
                  <a:lnTo>
                    <a:pt x="0" y="292"/>
                  </a:lnTo>
                  <a:lnTo>
                    <a:pt x="5" y="269"/>
                  </a:lnTo>
                  <a:lnTo>
                    <a:pt x="29" y="239"/>
                  </a:lnTo>
                  <a:lnTo>
                    <a:pt x="46" y="231"/>
                  </a:lnTo>
                  <a:lnTo>
                    <a:pt x="66" y="201"/>
                  </a:lnTo>
                  <a:lnTo>
                    <a:pt x="88" y="157"/>
                  </a:lnTo>
                  <a:lnTo>
                    <a:pt x="98" y="121"/>
                  </a:lnTo>
                  <a:lnTo>
                    <a:pt x="114" y="107"/>
                  </a:lnTo>
                  <a:lnTo>
                    <a:pt x="114" y="107"/>
                  </a:lnTo>
                  <a:lnTo>
                    <a:pt x="131" y="100"/>
                  </a:lnTo>
                  <a:lnTo>
                    <a:pt x="146" y="96"/>
                  </a:lnTo>
                  <a:lnTo>
                    <a:pt x="152" y="71"/>
                  </a:lnTo>
                  <a:lnTo>
                    <a:pt x="166" y="59"/>
                  </a:lnTo>
                  <a:lnTo>
                    <a:pt x="182" y="50"/>
                  </a:lnTo>
                  <a:close/>
                </a:path>
              </a:pathLst>
            </a:custGeom>
            <a:solidFill>
              <a:srgbClr val="CC91A9"/>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cxnSp>
        <p:nvCxnSpPr>
          <p:cNvPr id="84" name="Straight Connector 83">
            <a:extLst>
              <a:ext uri="{FF2B5EF4-FFF2-40B4-BE49-F238E27FC236}">
                <a16:creationId xmlns:a16="http://schemas.microsoft.com/office/drawing/2014/main" id="{15EF8DF6-CABC-4B10-8AEF-602F54F0C13E}"/>
              </a:ext>
            </a:extLst>
          </p:cNvPr>
          <p:cNvCxnSpPr>
            <a:cxnSpLocks/>
            <a:stCxn id="26" idx="33"/>
          </p:cNvCxnSpPr>
          <p:nvPr/>
        </p:nvCxnSpPr>
        <p:spPr bwMode="gray">
          <a:xfrm>
            <a:off x="6901884" y="445058"/>
            <a:ext cx="1377195" cy="0"/>
          </a:xfrm>
          <a:prstGeom prst="line">
            <a:avLst/>
          </a:prstGeom>
          <a:ln>
            <a:solidFill>
              <a:srgbClr val="B0557A"/>
            </a:solidFill>
          </a:ln>
        </p:spPr>
        <p:style>
          <a:lnRef idx="3">
            <a:schemeClr val="accent2"/>
          </a:lnRef>
          <a:fillRef idx="0">
            <a:schemeClr val="accent2"/>
          </a:fillRef>
          <a:effectRef idx="2">
            <a:schemeClr val="accent2"/>
          </a:effectRef>
          <a:fontRef idx="minor">
            <a:schemeClr val="tx1"/>
          </a:fontRef>
        </p:style>
      </p:cxnSp>
      <p:cxnSp>
        <p:nvCxnSpPr>
          <p:cNvPr id="90" name="Straight Connector 89">
            <a:extLst>
              <a:ext uri="{FF2B5EF4-FFF2-40B4-BE49-F238E27FC236}">
                <a16:creationId xmlns:a16="http://schemas.microsoft.com/office/drawing/2014/main" id="{C0063B3E-FD52-42C4-84F6-DB17821B510A}"/>
              </a:ext>
            </a:extLst>
          </p:cNvPr>
          <p:cNvCxnSpPr>
            <a:cxnSpLocks/>
          </p:cNvCxnSpPr>
          <p:nvPr/>
        </p:nvCxnSpPr>
        <p:spPr bwMode="gray">
          <a:xfrm>
            <a:off x="2442955" y="2786553"/>
            <a:ext cx="2680306" cy="0"/>
          </a:xfrm>
          <a:prstGeom prst="line">
            <a:avLst/>
          </a:prstGeom>
          <a:ln w="19050">
            <a:solidFill>
              <a:srgbClr val="377D7A"/>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155B2D6-CE69-47E2-B2EE-EC359B460555}"/>
              </a:ext>
            </a:extLst>
          </p:cNvPr>
          <p:cNvCxnSpPr>
            <a:cxnSpLocks/>
          </p:cNvCxnSpPr>
          <p:nvPr/>
        </p:nvCxnSpPr>
        <p:spPr bwMode="gray">
          <a:xfrm>
            <a:off x="6384062" y="3690143"/>
            <a:ext cx="1206419" cy="0"/>
          </a:xfrm>
          <a:prstGeom prst="line">
            <a:avLst/>
          </a:prstGeom>
          <a:ln w="19050">
            <a:solidFill>
              <a:srgbClr val="CC91A9"/>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4ED96AB-1891-4226-8DC7-81D1045CE73F}"/>
              </a:ext>
            </a:extLst>
          </p:cNvPr>
          <p:cNvCxnSpPr>
            <a:cxnSpLocks/>
          </p:cNvCxnSpPr>
          <p:nvPr/>
        </p:nvCxnSpPr>
        <p:spPr bwMode="gray">
          <a:xfrm>
            <a:off x="2628008" y="4343192"/>
            <a:ext cx="2255236" cy="0"/>
          </a:xfrm>
          <a:prstGeom prst="line">
            <a:avLst/>
          </a:prstGeom>
          <a:ln w="19050">
            <a:solidFill>
              <a:srgbClr val="75C3B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60EB4FE-C06E-437E-8A34-D6F79AB682CD}"/>
              </a:ext>
            </a:extLst>
          </p:cNvPr>
          <p:cNvCxnSpPr>
            <a:cxnSpLocks/>
          </p:cNvCxnSpPr>
          <p:nvPr/>
        </p:nvCxnSpPr>
        <p:spPr bwMode="gray">
          <a:xfrm>
            <a:off x="5942813" y="4889642"/>
            <a:ext cx="837992" cy="0"/>
          </a:xfrm>
          <a:prstGeom prst="line">
            <a:avLst/>
          </a:prstGeom>
          <a:ln w="19050">
            <a:solidFill>
              <a:srgbClr val="EBD3DD"/>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C309DA6-99A1-4281-9031-115014BEB05C}"/>
              </a:ext>
            </a:extLst>
          </p:cNvPr>
          <p:cNvCxnSpPr>
            <a:cxnSpLocks/>
          </p:cNvCxnSpPr>
          <p:nvPr/>
        </p:nvCxnSpPr>
        <p:spPr bwMode="gray">
          <a:xfrm>
            <a:off x="4464899" y="5203250"/>
            <a:ext cx="626599" cy="1"/>
          </a:xfrm>
          <a:prstGeom prst="line">
            <a:avLst/>
          </a:prstGeom>
          <a:ln w="19050">
            <a:solidFill>
              <a:srgbClr val="D1EBEA"/>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245B25A-70BD-4B5C-A8A1-A7D2751C135D}"/>
              </a:ext>
            </a:extLst>
          </p:cNvPr>
          <p:cNvGrpSpPr/>
          <p:nvPr/>
        </p:nvGrpSpPr>
        <p:grpSpPr>
          <a:xfrm>
            <a:off x="8244009" y="241781"/>
            <a:ext cx="2733931" cy="1395587"/>
            <a:chOff x="8430041" y="2170901"/>
            <a:chExt cx="2733931" cy="1395587"/>
          </a:xfrm>
        </p:grpSpPr>
        <p:sp>
          <p:nvSpPr>
            <p:cNvPr id="86" name="TextBox 85">
              <a:extLst>
                <a:ext uri="{FF2B5EF4-FFF2-40B4-BE49-F238E27FC236}">
                  <a16:creationId xmlns:a16="http://schemas.microsoft.com/office/drawing/2014/main" id="{33B5B730-C438-4534-AF63-63CB71E28B9E}"/>
                </a:ext>
              </a:extLst>
            </p:cNvPr>
            <p:cNvSpPr txBox="1"/>
            <p:nvPr/>
          </p:nvSpPr>
          <p:spPr bwMode="gray">
            <a:xfrm>
              <a:off x="8430041" y="2170901"/>
              <a:ext cx="2626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panose="020F0502020204030204"/>
                  <a:ea typeface="+mn-ea"/>
                  <a:cs typeface="+mn-cs"/>
                </a:rPr>
                <a:t>Norra sjukvårdsregionen</a:t>
              </a:r>
            </a:p>
          </p:txBody>
        </p:sp>
        <p:sp>
          <p:nvSpPr>
            <p:cNvPr id="88" name="TextBox 87">
              <a:extLst>
                <a:ext uri="{FF2B5EF4-FFF2-40B4-BE49-F238E27FC236}">
                  <a16:creationId xmlns:a16="http://schemas.microsoft.com/office/drawing/2014/main" id="{33471BB9-F339-4234-8810-0F296D4372D7}"/>
                </a:ext>
              </a:extLst>
            </p:cNvPr>
            <p:cNvSpPr txBox="1"/>
            <p:nvPr/>
          </p:nvSpPr>
          <p:spPr bwMode="gray">
            <a:xfrm>
              <a:off x="8484567" y="2408293"/>
              <a:ext cx="2679405" cy="115819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Endokrina sjukdomar</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Levnadsvanor</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1" u="none" strike="noStrike" kern="1200" cap="none" spc="0" normalizeH="0" baseline="0" noProof="0">
                  <a:ln>
                    <a:noFill/>
                  </a:ln>
                  <a:solidFill>
                    <a:srgbClr val="000000"/>
                  </a:solidFill>
                  <a:effectLst/>
                  <a:uLnTx/>
                  <a:uFillTx/>
                  <a:latin typeface="Calibri" panose="020F0502020204030204"/>
                  <a:ea typeface="+mn-ea"/>
                  <a:cs typeface="+mn-cs"/>
                </a:rPr>
                <a:t>Cancersjukdomar (vilande, SKR)</a:t>
              </a:r>
            </a:p>
          </p:txBody>
        </p:sp>
        <p:sp>
          <p:nvSpPr>
            <p:cNvPr id="129" name="Rectangle 128">
              <a:extLst>
                <a:ext uri="{FF2B5EF4-FFF2-40B4-BE49-F238E27FC236}">
                  <a16:creationId xmlns:a16="http://schemas.microsoft.com/office/drawing/2014/main" id="{E357310D-4164-4A6F-8253-F242F40F9D6B}"/>
                </a:ext>
              </a:extLst>
            </p:cNvPr>
            <p:cNvSpPr/>
            <p:nvPr/>
          </p:nvSpPr>
          <p:spPr bwMode="gray">
            <a:xfrm>
              <a:off x="8456279" y="2170901"/>
              <a:ext cx="2600003" cy="912544"/>
            </a:xfrm>
            <a:prstGeom prst="rect">
              <a:avLst/>
            </a:prstGeom>
            <a:noFill/>
            <a:ln w="19050">
              <a:solidFill>
                <a:srgbClr val="B05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7A2C586F-7D7E-4C90-BA3C-48FD31252E3D}"/>
              </a:ext>
            </a:extLst>
          </p:cNvPr>
          <p:cNvGrpSpPr/>
          <p:nvPr/>
        </p:nvGrpSpPr>
        <p:grpSpPr>
          <a:xfrm>
            <a:off x="7383526" y="1567790"/>
            <a:ext cx="4164791" cy="1395587"/>
            <a:chOff x="7103800" y="2960435"/>
            <a:chExt cx="4164791" cy="1395587"/>
          </a:xfrm>
        </p:grpSpPr>
        <p:sp>
          <p:nvSpPr>
            <p:cNvPr id="102" name="TextBox 101">
              <a:extLst>
                <a:ext uri="{FF2B5EF4-FFF2-40B4-BE49-F238E27FC236}">
                  <a16:creationId xmlns:a16="http://schemas.microsoft.com/office/drawing/2014/main" id="{C22F107F-7A48-4489-ACA4-CAF6DB7E3072}"/>
                </a:ext>
              </a:extLst>
            </p:cNvPr>
            <p:cNvSpPr txBox="1"/>
            <p:nvPr/>
          </p:nvSpPr>
          <p:spPr bwMode="gray">
            <a:xfrm>
              <a:off x="9035222" y="3183508"/>
              <a:ext cx="2233369" cy="67197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Reumatiska sjukdomar </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Sällsynta sjukdomar </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Ögonsjukdomar</a:t>
              </a:r>
            </a:p>
          </p:txBody>
        </p:sp>
        <p:grpSp>
          <p:nvGrpSpPr>
            <p:cNvPr id="100" name="Group 99">
              <a:extLst>
                <a:ext uri="{FF2B5EF4-FFF2-40B4-BE49-F238E27FC236}">
                  <a16:creationId xmlns:a16="http://schemas.microsoft.com/office/drawing/2014/main" id="{AD8FD18A-8D2A-4CE2-8630-51ADE1EFF87F}"/>
                </a:ext>
              </a:extLst>
            </p:cNvPr>
            <p:cNvGrpSpPr/>
            <p:nvPr/>
          </p:nvGrpSpPr>
          <p:grpSpPr>
            <a:xfrm>
              <a:off x="7103800" y="2960435"/>
              <a:ext cx="3836607" cy="1395587"/>
              <a:chOff x="8430041" y="2170901"/>
              <a:chExt cx="3836607" cy="1395587"/>
            </a:xfrm>
          </p:grpSpPr>
          <p:sp>
            <p:nvSpPr>
              <p:cNvPr id="101" name="TextBox 100">
                <a:extLst>
                  <a:ext uri="{FF2B5EF4-FFF2-40B4-BE49-F238E27FC236}">
                    <a16:creationId xmlns:a16="http://schemas.microsoft.com/office/drawing/2014/main" id="{0AE9E1FB-D60E-444F-95F2-84B6F7946599}"/>
                  </a:ext>
                </a:extLst>
              </p:cNvPr>
              <p:cNvSpPr txBox="1"/>
              <p:nvPr/>
            </p:nvSpPr>
            <p:spPr bwMode="gray">
              <a:xfrm>
                <a:off x="8430041" y="2170901"/>
                <a:ext cx="2626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panose="020F0502020204030204"/>
                    <a:ea typeface="+mn-ea"/>
                    <a:cs typeface="+mn-cs"/>
                  </a:rPr>
                  <a:t>Sjukvårdsregion Stockholm/Gotland</a:t>
                </a:r>
              </a:p>
            </p:txBody>
          </p:sp>
          <p:sp>
            <p:nvSpPr>
              <p:cNvPr id="103" name="TextBox 102">
                <a:extLst>
                  <a:ext uri="{FF2B5EF4-FFF2-40B4-BE49-F238E27FC236}">
                    <a16:creationId xmlns:a16="http://schemas.microsoft.com/office/drawing/2014/main" id="{F365A478-2187-4605-96D2-558344EDA273}"/>
                  </a:ext>
                </a:extLst>
              </p:cNvPr>
              <p:cNvSpPr txBox="1"/>
              <p:nvPr/>
            </p:nvSpPr>
            <p:spPr bwMode="gray">
              <a:xfrm>
                <a:off x="8484567" y="2408293"/>
                <a:ext cx="2679405" cy="115819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Hud- och könssjukdomar</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Infektionssjukdomar </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Medicinsk diagnostik</a:t>
                </a:r>
              </a:p>
            </p:txBody>
          </p:sp>
          <p:sp>
            <p:nvSpPr>
              <p:cNvPr id="104" name="Rectangle 103">
                <a:extLst>
                  <a:ext uri="{FF2B5EF4-FFF2-40B4-BE49-F238E27FC236}">
                    <a16:creationId xmlns:a16="http://schemas.microsoft.com/office/drawing/2014/main" id="{169014DC-0B4B-4231-937B-8B094071AD1C}"/>
                  </a:ext>
                </a:extLst>
              </p:cNvPr>
              <p:cNvSpPr/>
              <p:nvPr/>
            </p:nvSpPr>
            <p:spPr bwMode="gray">
              <a:xfrm>
                <a:off x="8456279" y="2170901"/>
                <a:ext cx="3810369" cy="912544"/>
              </a:xfrm>
              <a:prstGeom prst="rect">
                <a:avLst/>
              </a:prstGeom>
              <a:noFill/>
              <a:ln w="19050">
                <a:solidFill>
                  <a:srgbClr val="CC9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cxnSp>
        <p:nvCxnSpPr>
          <p:cNvPr id="30" name="Straight Connector 29">
            <a:extLst>
              <a:ext uri="{FF2B5EF4-FFF2-40B4-BE49-F238E27FC236}">
                <a16:creationId xmlns:a16="http://schemas.microsoft.com/office/drawing/2014/main" id="{AA0BDCC8-8CDB-4564-969F-4B333F148E88}"/>
              </a:ext>
            </a:extLst>
          </p:cNvPr>
          <p:cNvCxnSpPr>
            <a:cxnSpLocks/>
          </p:cNvCxnSpPr>
          <p:nvPr/>
        </p:nvCxnSpPr>
        <p:spPr bwMode="gray">
          <a:xfrm>
            <a:off x="7590481" y="2492735"/>
            <a:ext cx="0" cy="1197408"/>
          </a:xfrm>
          <a:prstGeom prst="line">
            <a:avLst/>
          </a:prstGeom>
          <a:ln w="19050">
            <a:solidFill>
              <a:srgbClr val="CC91A9"/>
            </a:solidFill>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C385625F-E4D9-4C86-BF78-90442E89CE01}"/>
              </a:ext>
            </a:extLst>
          </p:cNvPr>
          <p:cNvGrpSpPr/>
          <p:nvPr/>
        </p:nvGrpSpPr>
        <p:grpSpPr>
          <a:xfrm>
            <a:off x="6829373" y="4337917"/>
            <a:ext cx="3717488" cy="1411762"/>
            <a:chOff x="8514090" y="1950158"/>
            <a:chExt cx="3717488" cy="1411762"/>
          </a:xfrm>
        </p:grpSpPr>
        <p:sp>
          <p:nvSpPr>
            <p:cNvPr id="120" name="TextBox 119">
              <a:extLst>
                <a:ext uri="{FF2B5EF4-FFF2-40B4-BE49-F238E27FC236}">
                  <a16:creationId xmlns:a16="http://schemas.microsoft.com/office/drawing/2014/main" id="{9433459D-A190-42CE-B6C8-6EAE0267D24C}"/>
                </a:ext>
              </a:extLst>
            </p:cNvPr>
            <p:cNvSpPr txBox="1"/>
            <p:nvPr/>
          </p:nvSpPr>
          <p:spPr bwMode="gray">
            <a:xfrm>
              <a:off x="8586601" y="1988386"/>
              <a:ext cx="2626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Sjukvårdsregion Sydöstra</a:t>
              </a:r>
            </a:p>
          </p:txBody>
        </p:sp>
        <p:sp>
          <p:nvSpPr>
            <p:cNvPr id="121" name="TextBox 120">
              <a:extLst>
                <a:ext uri="{FF2B5EF4-FFF2-40B4-BE49-F238E27FC236}">
                  <a16:creationId xmlns:a16="http://schemas.microsoft.com/office/drawing/2014/main" id="{D4357A77-71C8-4E7F-BAC1-8852D81D3A50}"/>
                </a:ext>
              </a:extLst>
            </p:cNvPr>
            <p:cNvSpPr txBox="1"/>
            <p:nvPr/>
          </p:nvSpPr>
          <p:spPr bwMode="gray">
            <a:xfrm>
              <a:off x="8514090" y="2203725"/>
              <a:ext cx="3717488" cy="115819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Barns och ungdomars hälsa</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Kvinnosjukdomar och förlossning</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err="1">
                  <a:ln>
                    <a:noFill/>
                  </a:ln>
                  <a:solidFill>
                    <a:srgbClr val="000000"/>
                  </a:solidFill>
                  <a:effectLst/>
                  <a:uLnTx/>
                  <a:uFillTx/>
                  <a:latin typeface="Calibri" panose="020F0502020204030204"/>
                  <a:ea typeface="+mn-ea"/>
                  <a:cs typeface="+mn-cs"/>
                </a:rPr>
                <a:t>Perioperativ</a:t>
              </a: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 vård, intensivvård och transplantation</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Rehabilitering, habilitering och försäkringsmedicin</a:t>
              </a:r>
            </a:p>
          </p:txBody>
        </p:sp>
        <p:sp>
          <p:nvSpPr>
            <p:cNvPr id="122" name="Rectangle 121">
              <a:extLst>
                <a:ext uri="{FF2B5EF4-FFF2-40B4-BE49-F238E27FC236}">
                  <a16:creationId xmlns:a16="http://schemas.microsoft.com/office/drawing/2014/main" id="{AE525390-E15B-40E5-B5B6-EA40CD3965BE}"/>
                </a:ext>
              </a:extLst>
            </p:cNvPr>
            <p:cNvSpPr/>
            <p:nvPr/>
          </p:nvSpPr>
          <p:spPr bwMode="gray">
            <a:xfrm>
              <a:off x="8514090" y="1950158"/>
              <a:ext cx="3539503" cy="1113045"/>
            </a:xfrm>
            <a:prstGeom prst="rect">
              <a:avLst/>
            </a:prstGeom>
            <a:noFill/>
            <a:ln w="19050">
              <a:solidFill>
                <a:srgbClr val="EB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3" name="Group 122">
            <a:extLst>
              <a:ext uri="{FF2B5EF4-FFF2-40B4-BE49-F238E27FC236}">
                <a16:creationId xmlns:a16="http://schemas.microsoft.com/office/drawing/2014/main" id="{BA6396D0-C37E-45F4-B1C6-4BDCDAF2BEB9}"/>
              </a:ext>
            </a:extLst>
          </p:cNvPr>
          <p:cNvGrpSpPr/>
          <p:nvPr/>
        </p:nvGrpSpPr>
        <p:grpSpPr>
          <a:xfrm>
            <a:off x="392888" y="1787539"/>
            <a:ext cx="4483553" cy="895757"/>
            <a:chOff x="7103800" y="2960435"/>
            <a:chExt cx="4483553" cy="895757"/>
          </a:xfrm>
        </p:grpSpPr>
        <p:sp>
          <p:nvSpPr>
            <p:cNvPr id="128" name="TextBox 127">
              <a:extLst>
                <a:ext uri="{FF2B5EF4-FFF2-40B4-BE49-F238E27FC236}">
                  <a16:creationId xmlns:a16="http://schemas.microsoft.com/office/drawing/2014/main" id="{08BDDF0F-3117-4B84-9175-627C41958611}"/>
                </a:ext>
              </a:extLst>
            </p:cNvPr>
            <p:cNvSpPr txBox="1"/>
            <p:nvPr/>
          </p:nvSpPr>
          <p:spPr bwMode="gray">
            <a:xfrm>
              <a:off x="9163397" y="3183508"/>
              <a:ext cx="2423956" cy="47448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Äldres hälsa och palliativ vård</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Öron-,näsa-, halssjukdomar</a:t>
              </a:r>
            </a:p>
          </p:txBody>
        </p:sp>
        <p:grpSp>
          <p:nvGrpSpPr>
            <p:cNvPr id="130" name="Group 129">
              <a:extLst>
                <a:ext uri="{FF2B5EF4-FFF2-40B4-BE49-F238E27FC236}">
                  <a16:creationId xmlns:a16="http://schemas.microsoft.com/office/drawing/2014/main" id="{11037B0F-B584-463B-9493-D886E2F0F20F}"/>
                </a:ext>
              </a:extLst>
            </p:cNvPr>
            <p:cNvGrpSpPr/>
            <p:nvPr/>
          </p:nvGrpSpPr>
          <p:grpSpPr>
            <a:xfrm>
              <a:off x="7103800" y="2960435"/>
              <a:ext cx="4314833" cy="895757"/>
              <a:chOff x="8430041" y="2170901"/>
              <a:chExt cx="4314833" cy="895757"/>
            </a:xfrm>
          </p:grpSpPr>
          <p:sp>
            <p:nvSpPr>
              <p:cNvPr id="131" name="TextBox 130">
                <a:extLst>
                  <a:ext uri="{FF2B5EF4-FFF2-40B4-BE49-F238E27FC236}">
                    <a16:creationId xmlns:a16="http://schemas.microsoft.com/office/drawing/2014/main" id="{7C41F49C-02DD-420D-A29F-C9CF3D25DFB5}"/>
                  </a:ext>
                </a:extLst>
              </p:cNvPr>
              <p:cNvSpPr txBox="1"/>
              <p:nvPr/>
            </p:nvSpPr>
            <p:spPr bwMode="gray">
              <a:xfrm>
                <a:off x="8430041" y="2170901"/>
                <a:ext cx="2626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panose="020F0502020204030204"/>
                    <a:ea typeface="+mn-ea"/>
                    <a:cs typeface="+mn-cs"/>
                  </a:rPr>
                  <a:t>Sjukvårdsregion </a:t>
                </a:r>
                <a:r>
                  <a:rPr kumimoji="0" lang="sv-SE" sz="1200" b="1" i="0" u="none" strike="noStrike" kern="1200" cap="none" spc="0" normalizeH="0" baseline="0" noProof="0" err="1">
                    <a:ln>
                      <a:noFill/>
                    </a:ln>
                    <a:solidFill>
                      <a:srgbClr val="000000"/>
                    </a:solidFill>
                    <a:effectLst/>
                    <a:uLnTx/>
                    <a:uFillTx/>
                    <a:latin typeface="Calibri" panose="020F0502020204030204"/>
                    <a:ea typeface="+mn-ea"/>
                    <a:cs typeface="+mn-cs"/>
                  </a:rPr>
                  <a:t>mellansverige</a:t>
                </a:r>
                <a:endParaRPr kumimoji="0" lang="sv-SE" sz="12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A54895ED-7794-469C-AE4F-1F02E864063D}"/>
                  </a:ext>
                </a:extLst>
              </p:cNvPr>
              <p:cNvSpPr txBox="1"/>
              <p:nvPr/>
            </p:nvSpPr>
            <p:spPr bwMode="gray">
              <a:xfrm>
                <a:off x="8484567" y="2408293"/>
                <a:ext cx="2303877" cy="65836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Akut vård</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Hjärt- och kärlsjukdomar</a:t>
                </a:r>
              </a:p>
            </p:txBody>
          </p:sp>
          <p:sp>
            <p:nvSpPr>
              <p:cNvPr id="133" name="Rectangle 132">
                <a:extLst>
                  <a:ext uri="{FF2B5EF4-FFF2-40B4-BE49-F238E27FC236}">
                    <a16:creationId xmlns:a16="http://schemas.microsoft.com/office/drawing/2014/main" id="{5E163CE0-6CA6-4177-BE23-290B2307E992}"/>
                  </a:ext>
                </a:extLst>
              </p:cNvPr>
              <p:cNvSpPr/>
              <p:nvPr/>
            </p:nvSpPr>
            <p:spPr bwMode="gray">
              <a:xfrm>
                <a:off x="8456279" y="2170901"/>
                <a:ext cx="4288595" cy="731900"/>
              </a:xfrm>
              <a:prstGeom prst="rect">
                <a:avLst/>
              </a:prstGeom>
              <a:noFill/>
              <a:ln w="19050">
                <a:solidFill>
                  <a:srgbClr val="3171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cxnSp>
        <p:nvCxnSpPr>
          <p:cNvPr id="49" name="Straight Connector 48">
            <a:extLst>
              <a:ext uri="{FF2B5EF4-FFF2-40B4-BE49-F238E27FC236}">
                <a16:creationId xmlns:a16="http://schemas.microsoft.com/office/drawing/2014/main" id="{20455DFC-63B5-483D-B03B-77AEE4019AF9}"/>
              </a:ext>
            </a:extLst>
          </p:cNvPr>
          <p:cNvCxnSpPr>
            <a:cxnSpLocks/>
          </p:cNvCxnSpPr>
          <p:nvPr/>
        </p:nvCxnSpPr>
        <p:spPr bwMode="gray">
          <a:xfrm flipH="1">
            <a:off x="2452481" y="2519439"/>
            <a:ext cx="4" cy="267114"/>
          </a:xfrm>
          <a:prstGeom prst="line">
            <a:avLst/>
          </a:prstGeom>
          <a:ln w="19050">
            <a:solidFill>
              <a:srgbClr val="31716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655032-BA80-4AB9-A2F7-913BB7059407}"/>
              </a:ext>
            </a:extLst>
          </p:cNvPr>
          <p:cNvCxnSpPr>
            <a:cxnSpLocks/>
          </p:cNvCxnSpPr>
          <p:nvPr/>
        </p:nvCxnSpPr>
        <p:spPr bwMode="gray">
          <a:xfrm flipV="1">
            <a:off x="2628008" y="3870025"/>
            <a:ext cx="0" cy="473167"/>
          </a:xfrm>
          <a:prstGeom prst="line">
            <a:avLst/>
          </a:prstGeom>
          <a:ln w="19050">
            <a:solidFill>
              <a:srgbClr val="75C3BF"/>
            </a:solidFill>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id="{5E47E544-2E3F-47DA-83A4-D71F677A1101}"/>
              </a:ext>
            </a:extLst>
          </p:cNvPr>
          <p:cNvGrpSpPr/>
          <p:nvPr/>
        </p:nvGrpSpPr>
        <p:grpSpPr>
          <a:xfrm>
            <a:off x="382576" y="2990721"/>
            <a:ext cx="4608776" cy="895757"/>
            <a:chOff x="493960" y="3753867"/>
            <a:chExt cx="4608776" cy="895757"/>
          </a:xfrm>
        </p:grpSpPr>
        <p:grpSp>
          <p:nvGrpSpPr>
            <p:cNvPr id="136" name="Group 135">
              <a:extLst>
                <a:ext uri="{FF2B5EF4-FFF2-40B4-BE49-F238E27FC236}">
                  <a16:creationId xmlns:a16="http://schemas.microsoft.com/office/drawing/2014/main" id="{45204301-6BA0-4653-B955-1C759BC88A5C}"/>
                </a:ext>
              </a:extLst>
            </p:cNvPr>
            <p:cNvGrpSpPr/>
            <p:nvPr/>
          </p:nvGrpSpPr>
          <p:grpSpPr>
            <a:xfrm>
              <a:off x="493960" y="3753867"/>
              <a:ext cx="4288595" cy="895757"/>
              <a:chOff x="7380048" y="2012323"/>
              <a:chExt cx="4288595" cy="895757"/>
            </a:xfrm>
          </p:grpSpPr>
          <p:sp>
            <p:nvSpPr>
              <p:cNvPr id="137" name="TextBox 136">
                <a:extLst>
                  <a:ext uri="{FF2B5EF4-FFF2-40B4-BE49-F238E27FC236}">
                    <a16:creationId xmlns:a16="http://schemas.microsoft.com/office/drawing/2014/main" id="{4DA38325-9204-4A16-8CCF-DCAF6B3429DF}"/>
                  </a:ext>
                </a:extLst>
              </p:cNvPr>
              <p:cNvSpPr txBox="1"/>
              <p:nvPr/>
            </p:nvSpPr>
            <p:spPr bwMode="gray">
              <a:xfrm>
                <a:off x="7461327" y="2012323"/>
                <a:ext cx="2626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panose="020F0502020204030204"/>
                    <a:ea typeface="+mn-ea"/>
                    <a:cs typeface="+mn-cs"/>
                  </a:rPr>
                  <a:t>Västra sjukvårdsregionen</a:t>
                </a:r>
              </a:p>
            </p:txBody>
          </p:sp>
          <p:sp>
            <p:nvSpPr>
              <p:cNvPr id="138" name="TextBox 137">
                <a:extLst>
                  <a:ext uri="{FF2B5EF4-FFF2-40B4-BE49-F238E27FC236}">
                    <a16:creationId xmlns:a16="http://schemas.microsoft.com/office/drawing/2014/main" id="{FD1A75D0-11D4-40B0-A8C0-63F217B81664}"/>
                  </a:ext>
                </a:extLst>
              </p:cNvPr>
              <p:cNvSpPr txBox="1"/>
              <p:nvPr/>
            </p:nvSpPr>
            <p:spPr bwMode="gray">
              <a:xfrm>
                <a:off x="7461327" y="2249715"/>
                <a:ext cx="2170804" cy="65836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Lung- och allergisjukdomar </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Mag- och tarmsjukdomar</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Psykisk hälsa </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kumimoji="0" lang="sv-SE"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C9462759-6CDE-41C5-9D31-89C38EA48EF2}"/>
                  </a:ext>
                </a:extLst>
              </p:cNvPr>
              <p:cNvSpPr/>
              <p:nvPr/>
            </p:nvSpPr>
            <p:spPr bwMode="gray">
              <a:xfrm>
                <a:off x="7380048" y="2045548"/>
                <a:ext cx="4288595" cy="846080"/>
              </a:xfrm>
              <a:prstGeom prst="rect">
                <a:avLst/>
              </a:prstGeom>
              <a:noFill/>
              <a:ln w="19050">
                <a:solidFill>
                  <a:srgbClr val="75C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9" name="TextBox 148">
              <a:extLst>
                <a:ext uri="{FF2B5EF4-FFF2-40B4-BE49-F238E27FC236}">
                  <a16:creationId xmlns:a16="http://schemas.microsoft.com/office/drawing/2014/main" id="{70142EE0-9AA2-449A-9140-490F669A2EBD}"/>
                </a:ext>
              </a:extLst>
            </p:cNvPr>
            <p:cNvSpPr txBox="1"/>
            <p:nvPr/>
          </p:nvSpPr>
          <p:spPr bwMode="gray">
            <a:xfrm>
              <a:off x="2619266" y="4014715"/>
              <a:ext cx="2483470" cy="47448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Rörelseorganens sjukdomar</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K</a:t>
              </a:r>
              <a:r>
                <a:rPr kumimoji="0" lang="sv-SE" sz="1200" b="0" i="0" u="none" strike="noStrike" kern="1200" cap="none" spc="0" normalizeH="0" baseline="0" noProof="0" err="1">
                  <a:ln>
                    <a:noFill/>
                  </a:ln>
                  <a:solidFill>
                    <a:srgbClr val="000000"/>
                  </a:solidFill>
                  <a:effectLst/>
                  <a:uLnTx/>
                  <a:uFillTx/>
                  <a:latin typeface="Calibri" panose="020F0502020204030204"/>
                  <a:ea typeface="+mn-ea"/>
                  <a:cs typeface="+mn-cs"/>
                </a:rPr>
                <a:t>irurgi</a:t>
              </a: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 och plastikkirurgi</a:t>
              </a:r>
            </a:p>
          </p:txBody>
        </p:sp>
      </p:grpSp>
      <p:grpSp>
        <p:nvGrpSpPr>
          <p:cNvPr id="158" name="Group 157">
            <a:extLst>
              <a:ext uri="{FF2B5EF4-FFF2-40B4-BE49-F238E27FC236}">
                <a16:creationId xmlns:a16="http://schemas.microsoft.com/office/drawing/2014/main" id="{29F04D19-18DA-460B-9633-7EE2349D8371}"/>
              </a:ext>
            </a:extLst>
          </p:cNvPr>
          <p:cNvGrpSpPr/>
          <p:nvPr/>
        </p:nvGrpSpPr>
        <p:grpSpPr>
          <a:xfrm>
            <a:off x="357218" y="4607546"/>
            <a:ext cx="4198532" cy="1395587"/>
            <a:chOff x="486052" y="5627665"/>
            <a:chExt cx="4198532" cy="1395587"/>
          </a:xfrm>
        </p:grpSpPr>
        <p:grpSp>
          <p:nvGrpSpPr>
            <p:cNvPr id="140" name="Group 139">
              <a:extLst>
                <a:ext uri="{FF2B5EF4-FFF2-40B4-BE49-F238E27FC236}">
                  <a16:creationId xmlns:a16="http://schemas.microsoft.com/office/drawing/2014/main" id="{30C68F53-F996-44B5-8660-25A921387C61}"/>
                </a:ext>
              </a:extLst>
            </p:cNvPr>
            <p:cNvGrpSpPr/>
            <p:nvPr/>
          </p:nvGrpSpPr>
          <p:grpSpPr>
            <a:xfrm>
              <a:off x="486052" y="5627665"/>
              <a:ext cx="4090231" cy="1395587"/>
              <a:chOff x="7905551" y="2170901"/>
              <a:chExt cx="4090231" cy="1395587"/>
            </a:xfrm>
          </p:grpSpPr>
          <p:sp>
            <p:nvSpPr>
              <p:cNvPr id="141" name="TextBox 140">
                <a:extLst>
                  <a:ext uri="{FF2B5EF4-FFF2-40B4-BE49-F238E27FC236}">
                    <a16:creationId xmlns:a16="http://schemas.microsoft.com/office/drawing/2014/main" id="{A0B3ED1F-8FC9-499C-A1C6-FDD52F67C983}"/>
                  </a:ext>
                </a:extLst>
              </p:cNvPr>
              <p:cNvSpPr txBox="1"/>
              <p:nvPr/>
            </p:nvSpPr>
            <p:spPr bwMode="gray">
              <a:xfrm>
                <a:off x="7905551" y="2170901"/>
                <a:ext cx="26262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panose="020F0502020204030204"/>
                    <a:ea typeface="+mn-ea"/>
                    <a:cs typeface="+mn-cs"/>
                  </a:rPr>
                  <a:t>Södra sjukvårdsregionen</a:t>
                </a:r>
              </a:p>
            </p:txBody>
          </p:sp>
          <p:sp>
            <p:nvSpPr>
              <p:cNvPr id="142" name="TextBox 141">
                <a:extLst>
                  <a:ext uri="{FF2B5EF4-FFF2-40B4-BE49-F238E27FC236}">
                    <a16:creationId xmlns:a16="http://schemas.microsoft.com/office/drawing/2014/main" id="{116A2F2C-FEE8-4F03-8821-BC2A4440BEB9}"/>
                  </a:ext>
                </a:extLst>
              </p:cNvPr>
              <p:cNvSpPr txBox="1"/>
              <p:nvPr/>
            </p:nvSpPr>
            <p:spPr bwMode="gray">
              <a:xfrm>
                <a:off x="7960077" y="2408293"/>
                <a:ext cx="2296140" cy="1158195"/>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Nervsystemets sjukdomar</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Njur- och urinvägssjukdomar</a:t>
                </a:r>
              </a:p>
            </p:txBody>
          </p:sp>
          <p:sp>
            <p:nvSpPr>
              <p:cNvPr id="143" name="Rectangle 142">
                <a:extLst>
                  <a:ext uri="{FF2B5EF4-FFF2-40B4-BE49-F238E27FC236}">
                    <a16:creationId xmlns:a16="http://schemas.microsoft.com/office/drawing/2014/main" id="{FD2AD5F2-A417-492B-8137-F64023F542AA}"/>
                  </a:ext>
                </a:extLst>
              </p:cNvPr>
              <p:cNvSpPr/>
              <p:nvPr/>
            </p:nvSpPr>
            <p:spPr bwMode="gray">
              <a:xfrm>
                <a:off x="7913459" y="2170901"/>
                <a:ext cx="4082323" cy="912544"/>
              </a:xfrm>
              <a:prstGeom prst="rect">
                <a:avLst/>
              </a:prstGeom>
              <a:noFill/>
              <a:ln w="19050">
                <a:solidFill>
                  <a:srgbClr val="D1EB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57" name="TextBox 156">
              <a:extLst>
                <a:ext uri="{FF2B5EF4-FFF2-40B4-BE49-F238E27FC236}">
                  <a16:creationId xmlns:a16="http://schemas.microsoft.com/office/drawing/2014/main" id="{00D4C230-46D6-4711-8DC1-AB0938A8BDAC}"/>
                </a:ext>
              </a:extLst>
            </p:cNvPr>
            <p:cNvSpPr txBox="1"/>
            <p:nvPr/>
          </p:nvSpPr>
          <p:spPr bwMode="gray">
            <a:xfrm>
              <a:off x="2700580" y="5865057"/>
              <a:ext cx="1984004" cy="68480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Nationellt Primärvårdsråd </a:t>
              </a:r>
            </a:p>
            <a:p>
              <a:pPr marL="285750" marR="0" lvl="0" indent="-2857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Tandvård</a:t>
              </a:r>
            </a:p>
          </p:txBody>
        </p:sp>
      </p:grpSp>
      <p:grpSp>
        <p:nvGrpSpPr>
          <p:cNvPr id="81" name="Group 80">
            <a:extLst>
              <a:ext uri="{FF2B5EF4-FFF2-40B4-BE49-F238E27FC236}">
                <a16:creationId xmlns:a16="http://schemas.microsoft.com/office/drawing/2014/main" id="{C323FE98-20B9-4F8A-8EF8-6615E78B0CC5}"/>
              </a:ext>
            </a:extLst>
          </p:cNvPr>
          <p:cNvGrpSpPr/>
          <p:nvPr/>
        </p:nvGrpSpPr>
        <p:grpSpPr>
          <a:xfrm>
            <a:off x="7723001" y="2688313"/>
            <a:ext cx="4451544" cy="1564520"/>
            <a:chOff x="8121527" y="1840568"/>
            <a:chExt cx="4068742" cy="797890"/>
          </a:xfrm>
        </p:grpSpPr>
        <p:sp>
          <p:nvSpPr>
            <p:cNvPr id="82" name="TextBox 81">
              <a:extLst>
                <a:ext uri="{FF2B5EF4-FFF2-40B4-BE49-F238E27FC236}">
                  <a16:creationId xmlns:a16="http://schemas.microsoft.com/office/drawing/2014/main" id="{7CB10AAD-A266-4095-8D93-082DD0AD6DC2}"/>
                </a:ext>
              </a:extLst>
            </p:cNvPr>
            <p:cNvSpPr txBox="1"/>
            <p:nvPr/>
          </p:nvSpPr>
          <p:spPr bwMode="gray">
            <a:xfrm>
              <a:off x="8173679" y="1851171"/>
              <a:ext cx="3723033" cy="1313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SALAR</a:t>
              </a:r>
            </a:p>
          </p:txBody>
        </p:sp>
        <p:sp>
          <p:nvSpPr>
            <p:cNvPr id="83" name="TextBox 82">
              <a:extLst>
                <a:ext uri="{FF2B5EF4-FFF2-40B4-BE49-F238E27FC236}">
                  <a16:creationId xmlns:a16="http://schemas.microsoft.com/office/drawing/2014/main" id="{F0464B56-7CD0-4022-A27F-42E19053EF11}"/>
                </a:ext>
              </a:extLst>
            </p:cNvPr>
            <p:cNvSpPr txBox="1"/>
            <p:nvPr/>
          </p:nvSpPr>
          <p:spPr bwMode="gray">
            <a:xfrm>
              <a:off x="8186388" y="1950319"/>
              <a:ext cx="4003881" cy="493225"/>
            </a:xfrm>
            <a:prstGeom prst="rect">
              <a:avLst/>
            </a:prstGeom>
            <a:noFill/>
          </p:spPr>
          <p:txBody>
            <a:bodyPr wrap="square" numCol="2" rtlCol="0">
              <a:noAutofit/>
            </a:bodyPr>
            <a:lstStyle/>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u="none" strike="noStrike" kern="1200" cap="none" spc="0" normalizeH="0" baseline="0" noProof="0" dirty="0">
                  <a:ln>
                    <a:noFill/>
                  </a:ln>
                  <a:solidFill>
                    <a:srgbClr val="000000"/>
                  </a:solidFill>
                  <a:effectLst/>
                  <a:uLnTx/>
                  <a:uFillTx/>
                  <a:latin typeface="Calibri" panose="020F0502020204030204"/>
                  <a:ea typeface="+mn-ea"/>
                  <a:cs typeface="+mn-cs"/>
                </a:rPr>
                <a:t>Cancersjukdomar (vilande)</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Forskning och </a:t>
              </a:r>
              <a:r>
                <a:rPr kumimoji="0" lang="sv-SE" sz="1200" b="0" i="0" u="none" strike="noStrike" kern="1200" cap="none" spc="0" normalizeH="0" baseline="0" noProof="0" dirty="0" err="1">
                  <a:ln>
                    <a:noFill/>
                  </a:ln>
                  <a:solidFill>
                    <a:srgbClr val="000000"/>
                  </a:solidFill>
                  <a:effectLst/>
                  <a:uLnTx/>
                  <a:uFillTx/>
                  <a:latin typeface="Calibri" panose="020F0502020204030204"/>
                  <a:ea typeface="+mn-ea"/>
                  <a:cs typeface="+mn-cs"/>
                </a:rPr>
                <a:t>life</a:t>
              </a: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 science</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Läkemedel och medicinteknik</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Metoder för kunskapsstöd</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Data och analys</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Patientsäkerhet</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Strukturerad vårdinformation</a:t>
              </a:r>
            </a:p>
            <a:p>
              <a:pPr marL="93663" marR="0" lvl="0" indent="-93663"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NSG Stöd för utveckling</a:t>
              </a:r>
            </a:p>
            <a:p>
              <a:pPr marR="0" lvl="0" algn="l" defTabSz="914400" rtl="0" eaLnBrk="1" fontAlgn="auto" latinLnBrk="0" hangingPunct="1">
                <a:lnSpc>
                  <a:spcPct val="100000"/>
                </a:lnSpc>
                <a:spcBef>
                  <a:spcPts val="0"/>
                </a:spcBef>
                <a:spcAft>
                  <a:spcPts val="100"/>
                </a:spcAft>
                <a:buClrTx/>
                <a:buSzTx/>
                <a:tabLst/>
                <a:defRPr/>
              </a:pPr>
              <a:endPar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1D810D9C-CF72-415D-B5E1-8670831EDD31}"/>
                </a:ext>
              </a:extLst>
            </p:cNvPr>
            <p:cNvSpPr/>
            <p:nvPr/>
          </p:nvSpPr>
          <p:spPr bwMode="gray">
            <a:xfrm>
              <a:off x="8121527" y="1840568"/>
              <a:ext cx="3907327" cy="797890"/>
            </a:xfrm>
            <a:prstGeom prst="rect">
              <a:avLst/>
            </a:prstGeom>
            <a:noFill/>
            <a:ln w="19050">
              <a:solidFill>
                <a:srgbClr val="EBA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0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87" name="Straight Connector 86">
            <a:extLst>
              <a:ext uri="{FF2B5EF4-FFF2-40B4-BE49-F238E27FC236}">
                <a16:creationId xmlns:a16="http://schemas.microsoft.com/office/drawing/2014/main" id="{A9A19C8B-29A2-4771-AD0C-24E42C71A53A}"/>
              </a:ext>
            </a:extLst>
          </p:cNvPr>
          <p:cNvCxnSpPr>
            <a:cxnSpLocks/>
          </p:cNvCxnSpPr>
          <p:nvPr/>
        </p:nvCxnSpPr>
        <p:spPr bwMode="gray">
          <a:xfrm>
            <a:off x="6384062" y="3828367"/>
            <a:ext cx="1315973" cy="0"/>
          </a:xfrm>
          <a:prstGeom prst="line">
            <a:avLst/>
          </a:prstGeom>
          <a:ln w="19050">
            <a:solidFill>
              <a:srgbClr val="EBAE51"/>
            </a:solidFill>
          </a:ln>
        </p:spPr>
        <p:style>
          <a:lnRef idx="1">
            <a:schemeClr val="accent1"/>
          </a:lnRef>
          <a:fillRef idx="0">
            <a:schemeClr val="accent1"/>
          </a:fillRef>
          <a:effectRef idx="0">
            <a:schemeClr val="accent1"/>
          </a:effectRef>
          <a:fontRef idx="minor">
            <a:schemeClr val="tx1"/>
          </a:fontRef>
        </p:style>
      </p:cxnSp>
      <p:sp>
        <p:nvSpPr>
          <p:cNvPr id="94" name="Rubrik 1">
            <a:extLst>
              <a:ext uri="{FF2B5EF4-FFF2-40B4-BE49-F238E27FC236}">
                <a16:creationId xmlns:a16="http://schemas.microsoft.com/office/drawing/2014/main" id="{9B6E4677-CDDF-4B67-8CAB-B6B5FF8F7CAF}"/>
              </a:ext>
            </a:extLst>
          </p:cNvPr>
          <p:cNvSpPr txBox="1">
            <a:spLocks/>
          </p:cNvSpPr>
          <p:nvPr/>
        </p:nvSpPr>
        <p:spPr bwMode="gray">
          <a:xfrm>
            <a:off x="309361" y="143567"/>
            <a:ext cx="5677728" cy="1467176"/>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600" kern="1200">
                <a:solidFill>
                  <a:srgbClr val="377D7A"/>
                </a:solidFill>
                <a:latin typeface="+mj-lt"/>
                <a:ea typeface="+mj-ea"/>
                <a:cs typeface="+mj-cs"/>
              </a:defRPr>
            </a:lvl1pPr>
          </a:lstStyle>
          <a:p>
            <a:r>
              <a:rPr lang="sv-SE" dirty="0">
                <a:latin typeface="+mn-lt"/>
                <a:hlinkClick r:id="rId3"/>
              </a:rPr>
              <a:t>26 national program </a:t>
            </a:r>
            <a:r>
              <a:rPr lang="sv-SE" dirty="0" err="1">
                <a:latin typeface="+mn-lt"/>
                <a:hlinkClick r:id="rId3"/>
              </a:rPr>
              <a:t>groups</a:t>
            </a:r>
            <a:r>
              <a:rPr lang="sv-SE" dirty="0">
                <a:latin typeface="+mn-lt"/>
                <a:hlinkClick r:id="rId3"/>
              </a:rPr>
              <a:t> and 7 national </a:t>
            </a:r>
            <a:r>
              <a:rPr lang="sv-SE" dirty="0" err="1">
                <a:latin typeface="+mn-lt"/>
                <a:hlinkClick r:id="rId3"/>
              </a:rPr>
              <a:t>collaboration</a:t>
            </a:r>
            <a:r>
              <a:rPr lang="sv-SE" dirty="0">
                <a:latin typeface="+mn-lt"/>
                <a:hlinkClick r:id="rId3"/>
              </a:rPr>
              <a:t> </a:t>
            </a:r>
            <a:r>
              <a:rPr lang="sv-SE" dirty="0" err="1">
                <a:latin typeface="+mn-lt"/>
                <a:hlinkClick r:id="rId3"/>
              </a:rPr>
              <a:t>groups</a:t>
            </a:r>
            <a:r>
              <a:rPr lang="sv-SE" dirty="0">
                <a:latin typeface="+mn-lt"/>
                <a:hlinkClick r:id="rId3"/>
              </a:rPr>
              <a:t> – </a:t>
            </a:r>
            <a:r>
              <a:rPr lang="sv-SE" dirty="0" err="1">
                <a:latin typeface="+mn-lt"/>
                <a:hlinkClick r:id="rId3"/>
              </a:rPr>
              <a:t>hosted</a:t>
            </a:r>
            <a:r>
              <a:rPr lang="sv-SE" dirty="0">
                <a:latin typeface="+mn-lt"/>
                <a:hlinkClick r:id="rId3"/>
              </a:rPr>
              <a:t> by 6 </a:t>
            </a:r>
            <a:r>
              <a:rPr lang="sv-SE" dirty="0" err="1">
                <a:latin typeface="+mn-lt"/>
                <a:hlinkClick r:id="rId3"/>
              </a:rPr>
              <a:t>health</a:t>
            </a:r>
            <a:r>
              <a:rPr lang="sv-SE" dirty="0">
                <a:latin typeface="+mn-lt"/>
                <a:hlinkClick r:id="rId3"/>
              </a:rPr>
              <a:t> </a:t>
            </a:r>
            <a:r>
              <a:rPr lang="sv-SE" dirty="0" err="1">
                <a:latin typeface="+mn-lt"/>
                <a:hlinkClick r:id="rId3"/>
              </a:rPr>
              <a:t>care</a:t>
            </a:r>
            <a:r>
              <a:rPr lang="sv-SE" dirty="0">
                <a:latin typeface="+mn-lt"/>
                <a:hlinkClick r:id="rId3"/>
              </a:rPr>
              <a:t> regions and SALAR</a:t>
            </a:r>
            <a:br>
              <a:rPr lang="sv-SE" dirty="0">
                <a:hlinkClick r:id="rId3"/>
              </a:rPr>
            </a:br>
            <a:endParaRPr lang="sv-SE" dirty="0"/>
          </a:p>
        </p:txBody>
      </p:sp>
    </p:spTree>
    <p:extLst>
      <p:ext uri="{BB962C8B-B14F-4D97-AF65-F5344CB8AC3E}">
        <p14:creationId xmlns:p14="http://schemas.microsoft.com/office/powerpoint/2010/main" val="2580472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14995</TotalTime>
  <Words>893</Words>
  <Application>Microsoft Office PowerPoint</Application>
  <PresentationFormat>Bredbild</PresentationFormat>
  <Paragraphs>124</Paragraphs>
  <Slides>11</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A nationwide system for knowledge-based management within healthcare</vt:lpstr>
      <vt:lpstr>A short video and introduction to the Swedish way of knowledge-based management</vt:lpstr>
      <vt:lpstr>Sweden </vt:lpstr>
      <vt:lpstr>Decentralised healthcare </vt:lpstr>
      <vt:lpstr>Health care differs between the 21 regions</vt:lpstr>
      <vt:lpstr>Knowledge-based  management in practice </vt:lpstr>
      <vt:lpstr>A learning system</vt:lpstr>
      <vt:lpstr>PowerPoint-presentation</vt:lpstr>
      <vt:lpstr>PowerPoint-presentation</vt:lpstr>
      <vt:lpstr>PowerPoint-presentation</vt:lpstr>
      <vt:lpstr>PowerPoint-presentation</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Wolofsky Selma</dc:creator>
  <cp:lastModifiedBy>Alvarado Lönberg Karin</cp:lastModifiedBy>
  <cp:revision>910</cp:revision>
  <cp:lastPrinted>2018-04-24T09:34:45Z</cp:lastPrinted>
  <dcterms:created xsi:type="dcterms:W3CDTF">2018-03-04T11:02:52Z</dcterms:created>
  <dcterms:modified xsi:type="dcterms:W3CDTF">2023-08-21T10:04:15Z</dcterms:modified>
</cp:coreProperties>
</file>