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82" r:id="rId5"/>
    <p:sldMasterId id="2147483707" r:id="rId6"/>
    <p:sldMasterId id="2147483711" r:id="rId7"/>
    <p:sldMasterId id="2147483722" r:id="rId8"/>
    <p:sldMasterId id="2147483729" r:id="rId9"/>
    <p:sldMasterId id="2147483736" r:id="rId10"/>
    <p:sldMasterId id="2147483743" r:id="rId11"/>
    <p:sldMasterId id="2147483757" r:id="rId12"/>
    <p:sldMasterId id="2147483767" r:id="rId13"/>
    <p:sldMasterId id="2147483774" r:id="rId14"/>
    <p:sldMasterId id="2147483779" r:id="rId15"/>
  </p:sldMasterIdLst>
  <p:notesMasterIdLst>
    <p:notesMasterId r:id="rId39"/>
  </p:notesMasterIdLst>
  <p:sldIdLst>
    <p:sldId id="3623" r:id="rId16"/>
    <p:sldId id="3624" r:id="rId17"/>
    <p:sldId id="3636" r:id="rId18"/>
    <p:sldId id="3637" r:id="rId19"/>
    <p:sldId id="267" r:id="rId20"/>
    <p:sldId id="3358" r:id="rId21"/>
    <p:sldId id="3359" r:id="rId22"/>
    <p:sldId id="3638" r:id="rId23"/>
    <p:sldId id="3639" r:id="rId24"/>
    <p:sldId id="3640" r:id="rId25"/>
    <p:sldId id="3269" r:id="rId26"/>
    <p:sldId id="3642" r:id="rId27"/>
    <p:sldId id="3654" r:id="rId28"/>
    <p:sldId id="3643" r:id="rId29"/>
    <p:sldId id="3644" r:id="rId30"/>
    <p:sldId id="3645" r:id="rId31"/>
    <p:sldId id="3646" r:id="rId32"/>
    <p:sldId id="3647" r:id="rId33"/>
    <p:sldId id="3648" r:id="rId34"/>
    <p:sldId id="3649" r:id="rId35"/>
    <p:sldId id="3650" r:id="rId36"/>
    <p:sldId id="3655" r:id="rId37"/>
    <p:sldId id="3622" r:id="rId38"/>
  </p:sldIdLst>
  <p:sldSz cx="12192000" cy="6858000"/>
  <p:notesSz cx="6805613" cy="9944100"/>
  <p:custDataLst>
    <p:tags r:id="rId4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örfatta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44B"/>
    <a:srgbClr val="993300"/>
    <a:srgbClr val="0070C0"/>
    <a:srgbClr val="002060"/>
    <a:srgbClr val="89D2F7"/>
    <a:srgbClr val="D3EFFD"/>
    <a:srgbClr val="A2CBE8"/>
    <a:srgbClr val="00B0F0"/>
    <a:srgbClr val="FFBE0A"/>
    <a:srgbClr val="D0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4" autoAdjust="0"/>
    <p:restoredTop sz="86414" autoAdjust="0"/>
  </p:normalViewPr>
  <p:slideViewPr>
    <p:cSldViewPr snapToGrid="0">
      <p:cViewPr varScale="1">
        <p:scale>
          <a:sx n="70" d="100"/>
          <a:sy n="70" d="100"/>
        </p:scale>
        <p:origin x="514" y="53"/>
      </p:cViewPr>
      <p:guideLst/>
    </p:cSldViewPr>
  </p:slideViewPr>
  <p:outlineViewPr>
    <p:cViewPr>
      <p:scale>
        <a:sx n="33" d="100"/>
        <a:sy n="33" d="100"/>
      </p:scale>
      <p:origin x="0" y="-88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6DE03-B885-4635-B3DE-6B1FA6202085}" type="datetimeFigureOut">
              <a:rPr lang="en-GB" smtClean="0"/>
              <a:t>14/12/2020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A1470-FD1B-4579-99B6-A8295D767D0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45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8fc04b90c_7_0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1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g88fc04b90c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A1470-FD1B-4579-99B6-A8295D767D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37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8fc04b90c_7_142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1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g88fc04b90c_7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A1470-FD1B-4579-99B6-A8295D767D0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91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A1470-FD1B-4579-99B6-A8295D767D0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9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A1470-FD1B-4579-99B6-A8295D767D0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33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A1470-FD1B-4579-99B6-A8295D767D0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13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A1470-FD1B-4579-99B6-A8295D767D0F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99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2.xml"/><Relationship Id="rId7" Type="http://schemas.openxmlformats.org/officeDocument/2006/relationships/oleObject" Target="../embeddings/oleObject5.bin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3.emf"/><Relationship Id="rId2" Type="http://schemas.openxmlformats.org/officeDocument/2006/relationships/tags" Target="../tags/tag3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4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41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3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94DC9EB-BDC1-4859-BD61-E4566790F636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5">
            <a:extLst>
              <a:ext uri="{FF2B5EF4-FFF2-40B4-BE49-F238E27FC236}">
                <a16:creationId xmlns:a16="http://schemas.microsoft.com/office/drawing/2014/main" id="{EE9E16C1-32BF-4D24-8D33-B4B775C0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4" y="0"/>
            <a:ext cx="12439824" cy="6991078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4478D6-C936-4266-8692-AD6D98009BA8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36CE4DA3-0ED9-421C-B680-C4606DB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476499"/>
            <a:ext cx="9609825" cy="553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0CC9892F-AE6F-46B0-93DD-291DA359FB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232" y="3143250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Kontext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2011AA6C-355A-4A94-911A-1B0AFD78E8F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4232" y="3589126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Datum</a:t>
            </a:r>
          </a:p>
        </p:txBody>
      </p:sp>
      <p:pic>
        <p:nvPicPr>
          <p:cNvPr id="18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2870BB5-F66E-4DDA-AEA5-769C73C576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5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_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F1DEDE-8362-4736-82B4-5462B4401261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B3738259-3797-457A-91AE-A04C420B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476499"/>
            <a:ext cx="9609825" cy="553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2E38416-DB63-4BBA-821D-95093A79B7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232" y="3143250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Kontext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AC66A8E2-64C4-4231-8E86-BC55B00BBBE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4232" y="3589126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_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77B8EB-578B-4A3A-AF0B-A143B50A97DE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66BA1DF9-F254-47E8-AD5B-F1789C944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B5EC65B2-2E51-4F9B-A42A-1716D23F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476499"/>
            <a:ext cx="9609825" cy="553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CD45EFD-EF95-4E8D-909B-ED34A4A613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232" y="3143250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Kontext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77C5332-A4C9-4CD2-A74E-54896D396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4232" y="3589126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5">
            <a:extLst>
              <a:ext uri="{FF2B5EF4-FFF2-40B4-BE49-F238E27FC236}">
                <a16:creationId xmlns:a16="http://schemas.microsoft.com/office/drawing/2014/main" id="{EE9E16C1-32BF-4D24-8D33-B4B775C0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4" y="0"/>
            <a:ext cx="12439824" cy="6991078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424283-60D0-40A2-87BC-6C3FA5D867D0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8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2870BB5-F66E-4DDA-AEA5-769C73C576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1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6EE121-4EE5-48C5-99C0-02FA3084DD6A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7874FB-8CF7-4EA9-AA35-79AC63924ACC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66BA1DF9-F254-47E8-AD5B-F1789C944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9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 dirty="0"/>
              <a:t>	</a:t>
            </a:r>
            <a:r>
              <a:rPr lang="en-US"/>
              <a:t>1)</a:t>
            </a:r>
            <a:br>
              <a:rPr lang="en-US"/>
            </a:br>
            <a:r>
              <a:rPr lang="en-US" dirty="0"/>
              <a:t>	</a:t>
            </a:r>
            <a:r>
              <a:rPr lang="en-US"/>
              <a:t>Not:</a:t>
            </a:r>
            <a:br>
              <a:rPr lang="en-US"/>
            </a:br>
            <a:r>
              <a:rPr lang="en-US" dirty="0"/>
              <a:t>	</a:t>
            </a:r>
            <a:r>
              <a:rPr lang="en-US" dirty="0" err="1"/>
              <a:t>Källa</a:t>
            </a:r>
            <a:r>
              <a:rPr lang="en-US" dirty="0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4170A2-A308-4957-81B6-869DFE514EA0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823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 dirty="0"/>
              <a:t>	1)</a:t>
            </a:r>
            <a:br>
              <a:rPr lang="en-US" dirty="0"/>
            </a:br>
            <a:r>
              <a:rPr lang="en-US" dirty="0"/>
              <a:t>	Not: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Källa</a:t>
            </a:r>
            <a:r>
              <a:rPr lang="en-US" dirty="0"/>
              <a:t>: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ADF2-CE2C-4319-BAB0-2E5C5913E7DF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5398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4E12-14BF-47D5-AA85-469A21E7C54C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 dirty="0"/>
              <a:t>	1)</a:t>
            </a:r>
          </a:p>
          <a:p>
            <a:pPr lvl="0"/>
            <a:r>
              <a:rPr lang="en-US" dirty="0"/>
              <a:t>	Not:</a:t>
            </a:r>
          </a:p>
          <a:p>
            <a:pPr lvl="0"/>
            <a:r>
              <a:rPr lang="en-US" dirty="0"/>
              <a:t>	</a:t>
            </a:r>
            <a:r>
              <a:rPr lang="en-US" dirty="0" err="1"/>
              <a:t>Källa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58976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DB07-8B42-41DA-A3AA-9D60CFB7D7DA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 dirty="0"/>
              <a:t>	1)</a:t>
            </a:r>
          </a:p>
          <a:p>
            <a:pPr lvl="0"/>
            <a:r>
              <a:rPr lang="en-US" dirty="0"/>
              <a:t>	Not:</a:t>
            </a:r>
          </a:p>
          <a:p>
            <a:pPr lvl="0"/>
            <a:r>
              <a:rPr lang="en-US" dirty="0"/>
              <a:t>	</a:t>
            </a:r>
            <a:r>
              <a:rPr lang="en-US" dirty="0" err="1"/>
              <a:t>Källa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7871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81AD8426-5729-47C6-8C33-07921E28391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24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ACDAFA1-A72F-41CE-9646-2DA8664926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think-cell Slide" r:id="rId7" imgW="524" imgH="526" progId="TCLayout.ActiveDocument.1">
                  <p:embed/>
                </p:oleObj>
              </mc:Choice>
              <mc:Fallback>
                <p:oleObj name="think-cell Slide" r:id="rId7" imgW="524" imgH="5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ACDAFA1-A72F-41CE-9646-2DA866492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43EC533-70CB-4A87-BC9B-BFF74D0497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>
              <a:lnSpc>
                <a:spcPts val="3265"/>
              </a:lnSpc>
              <a:spcBef>
                <a:spcPct val="0"/>
              </a:spcBef>
              <a:spcAft>
                <a:spcPct val="0"/>
              </a:spcAft>
            </a:pPr>
            <a:endParaRPr lang="sv-SE" sz="2449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Calibri" pitchFamily="34" charset="0"/>
              <a:sym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8ABED3-CC71-450B-BC59-BD6EEABBCAA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sz="1837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D5731A2-AA39-4A14-8F91-E73036A2919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0980" y="497312"/>
            <a:ext cx="9750185" cy="3967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4559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4560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399117" y="942226"/>
            <a:ext cx="9751779" cy="3140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41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399561" y="5887773"/>
            <a:ext cx="11395038" cy="510219"/>
          </a:xfrm>
        </p:spPr>
        <p:txBody>
          <a:bodyPr anchor="b" anchorCtr="0"/>
          <a:lstStyle>
            <a:lvl1pPr marL="837981" indent="-837981" defTabSz="853099">
              <a:lnSpc>
                <a:spcPts val="1224"/>
              </a:lnSpc>
              <a:spcAft>
                <a:spcPts val="0"/>
              </a:spcAft>
              <a:tabLst>
                <a:tab pos="639284" algn="r"/>
                <a:tab pos="853099" algn="l"/>
              </a:tabLst>
              <a:defRPr sz="122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Not: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xxxxxx</a:t>
            </a:r>
            <a:endParaRPr lang="sv-SE" sz="1360">
              <a:ea typeface="Verdana" pitchFamily="34" charset="0"/>
              <a:cs typeface="Verdana" pitchFamily="34" charset="0"/>
            </a:endParaRP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</a:t>
            </a:r>
            <a:endParaRPr lang="sv-SE" sz="136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06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4019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983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8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94DC9EB-BDC1-4859-BD61-E4566790F636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5813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773FC2BC-E15E-493F-AD2B-2508327D239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6435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4E7-6CFE-4DBA-9CDB-08A675321505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3233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9F4-32D1-4AC6-8320-065B8FB63608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8268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136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1_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CF6B1AB2-C398-4511-B556-703996AE6D5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64234" y="6356352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457451" y="6356352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009033" y="6356352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70" lvl="0" indent="-30478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40" lvl="1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09" lvl="2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278" lvl="3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848" lvl="4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418" lvl="5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6987" lvl="6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557" lvl="7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126" lvl="8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4E7-6CFE-4DBA-9CDB-08A675321505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8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94DC9EB-BDC1-4859-BD61-E4566790F636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584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773FC2BC-E15E-493F-AD2B-2508327D239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45863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4E7-6CFE-4DBA-9CDB-08A675321505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62101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9F4-32D1-4AC6-8320-065B8FB63608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50150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743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1_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CF6B1AB2-C398-4511-B556-703996AE6D5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64234" y="6356352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457451" y="6356352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009033" y="6356352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70" lvl="0" indent="-30478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40" lvl="1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09" lvl="2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278" lvl="3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848" lvl="4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418" lvl="5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6987" lvl="6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557" lvl="7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126" lvl="8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172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8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94DC9EB-BDC1-4859-BD61-E4566790F636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9495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773FC2BC-E15E-493F-AD2B-2508327D239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529546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4E7-6CFE-4DBA-9CDB-08A675321505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03621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9F4-32D1-4AC6-8320-065B8FB63608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110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9F4-32D1-4AC6-8320-065B8FB63608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9A520E52-CD1A-4988-AAFB-53F64FFAB2D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6933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91985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1_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CF6B1AB2-C398-4511-B556-703996AE6D5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64234" y="6356352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457451" y="6356352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009033" y="6356352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70" lvl="0" indent="-30478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40" lvl="1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09" lvl="2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278" lvl="3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848" lvl="4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418" lvl="5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6987" lvl="6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557" lvl="7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126" lvl="8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629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8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94DC9EB-BDC1-4859-BD61-E4566790F636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3337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773FC2BC-E15E-493F-AD2B-2508327D239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03519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4E7-6CFE-4DBA-9CDB-08A675321505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48592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9F4-32D1-4AC6-8320-065B8FB63608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63557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054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1_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CF6B1AB2-C398-4511-B556-703996AE6D5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64234" y="6356352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457451" y="6356352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009033" y="6356352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70" lvl="0" indent="-30478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40" lvl="1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09" lvl="2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278" lvl="3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848" lvl="4" indent="-304784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418" lvl="5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6987" lvl="6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557" lvl="7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126" lvl="8" indent="-42331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859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64233" y="6356351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9764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>
  <p:cSld name="Rubrik och innehåll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63985" y="1248398"/>
            <a:ext cx="11336784" cy="406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2pPr>
            <a:lvl3pPr marL="1828754" lvl="2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2438339" lvl="3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4pPr>
            <a:lvl5pPr marL="3047924" lvl="4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64233" y="6356351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179996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95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>
  <p:cSld name="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64233" y="6356351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199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t">
  <p:cSld name="Vi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64233" y="6356351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955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it">
  <p:cSld name="1_Vi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89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sida">
  <p:cSld name="1_Agendasid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1"/>
            <a:ext cx="1231542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4415" y="-13931"/>
            <a:ext cx="3158932" cy="36721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00979" y="1130583"/>
            <a:ext cx="11393620" cy="204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1pPr>
            <a:lvl2pPr marL="1219170" lvl="1" indent="-457189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2400"/>
            </a:lvl2pPr>
            <a:lvl3pPr marL="1828754" lvl="2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400"/>
            </a:lvl3pPr>
            <a:lvl4pPr marL="2438339" lvl="3" indent="-457189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2400"/>
            </a:lvl4pPr>
            <a:lvl5pPr marL="3047924" lvl="4" indent="-4571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2400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5840893" y="6582877"/>
            <a:ext cx="542612" cy="18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r>
              <a:rPr lang="sv"/>
              <a:t> </a:t>
            </a:r>
            <a:endParaRPr lang="sv">
              <a:solidFill>
                <a:schemeClr val="dk1"/>
              </a:solidFill>
            </a:endParaRPr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99354" y="6582879"/>
            <a:ext cx="5387373" cy="20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00981" y="497313"/>
            <a:ext cx="9750185" cy="39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16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rundsida">
  <p:cSld name="1_Grundsida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54415" y="-13931"/>
            <a:ext cx="3158932" cy="367216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00981" y="497313"/>
            <a:ext cx="9750185" cy="39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5840893" y="6584561"/>
            <a:ext cx="542612" cy="18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r>
              <a:rPr lang="sv"/>
              <a:t> </a:t>
            </a:r>
            <a:endParaRPr lang="sv">
              <a:solidFill>
                <a:schemeClr val="dk1"/>
              </a:solidFill>
            </a:endParaRPr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99354" y="6584560"/>
            <a:ext cx="5387373" cy="200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399117" y="942226"/>
            <a:ext cx="9751779" cy="31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3178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 i="0"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2pPr>
            <a:lvl3pPr marL="1828754" lvl="2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2438339" lvl="3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4pPr>
            <a:lvl5pPr marL="3047924" lvl="4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399562" y="5887773"/>
            <a:ext cx="11395039" cy="51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Char char="•"/>
              <a:defRPr sz="1200">
                <a:solidFill>
                  <a:srgbClr val="595959"/>
                </a:solidFill>
              </a:defRPr>
            </a:lvl1pPr>
            <a:lvl2pPr marL="1219170" lvl="1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2pPr>
            <a:lvl3pPr marL="1828754" lvl="2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3pPr>
            <a:lvl4pPr marL="2438339" lvl="3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4pPr>
            <a:lvl5pPr marL="3047924" lvl="4" indent="-423323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400"/>
              <a:buChar char="−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606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1219170" lvl="1" indent="-423323" rtl="0">
              <a:spcBef>
                <a:spcPts val="267"/>
              </a:spcBef>
              <a:spcAft>
                <a:spcPts val="0"/>
              </a:spcAft>
              <a:buSzPts val="1400"/>
              <a:buChar char="−"/>
              <a:defRPr/>
            </a:lvl2pPr>
            <a:lvl3pPr marL="1828754" lvl="2" indent="-423323" rtl="0">
              <a:spcBef>
                <a:spcPts val="267"/>
              </a:spcBef>
              <a:spcAft>
                <a:spcPts val="0"/>
              </a:spcAft>
              <a:buSzPts val="1400"/>
              <a:buChar char="▪"/>
              <a:defRPr/>
            </a:lvl3pPr>
            <a:lvl4pPr marL="2438339" lvl="3" indent="-423323" rtl="0">
              <a:spcBef>
                <a:spcPts val="267"/>
              </a:spcBef>
              <a:spcAft>
                <a:spcPts val="0"/>
              </a:spcAft>
              <a:buSzPts val="1400"/>
              <a:buChar char="−"/>
              <a:defRPr/>
            </a:lvl4pPr>
            <a:lvl5pPr marL="3047924" lvl="4" indent="-423323" rtl="0">
              <a:spcBef>
                <a:spcPts val="267"/>
              </a:spcBef>
              <a:spcAft>
                <a:spcPts val="0"/>
              </a:spcAft>
              <a:buSzPts val="1400"/>
              <a:buChar char="−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4283105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ast rubrik">
  <p:cSld name="1_Endast rubri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800" cy="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64232" y="6356351"/>
            <a:ext cx="1269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2457449" y="6356351"/>
            <a:ext cx="6029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800" cy="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1pPr>
            <a:lvl2pPr marL="1219170" lvl="1" indent="-30479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400"/>
              <a:buFont typeface="Arial"/>
              <a:buNone/>
              <a:defRPr sz="900"/>
            </a:lvl2pPr>
            <a:lvl3pPr marL="1828754" lvl="2" indent="-30479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400"/>
              <a:buFont typeface="Arial"/>
              <a:buNone/>
              <a:defRPr sz="900"/>
            </a:lvl3pPr>
            <a:lvl4pPr marL="2438339" lvl="3" indent="-30479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3047924" lvl="4" indent="-30479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SzPts val="1400"/>
              <a:buNone/>
              <a:defRPr sz="900"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5363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EF90A1-D457-4EE1-ABCA-D4C3BEF7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774948"/>
            <a:ext cx="11065769" cy="714501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F2B22C-99B4-4D14-ABBD-85E9A2D14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3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C3A808A8-C128-493E-9965-15ACC8BD4D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4000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91868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94DC9EB-BDC1-4859-BD61-E4566790F636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5195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 not remove" hidden="1">
            <a:extLst>
              <a:ext uri="{FF2B5EF4-FFF2-40B4-BE49-F238E27FC236}">
                <a16:creationId xmlns:a16="http://schemas.microsoft.com/office/drawing/2014/main" id="{7B530A05-CAFE-47E5-ABC5-F6F927F368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4463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A8403A95-AF99-483E-80DC-6440085750E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217851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4E7-6CFE-4DBA-9CDB-08A675321505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8974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9F4-32D1-4AC6-8320-065B8FB63608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235302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0174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5">
            <a:extLst>
              <a:ext uri="{FF2B5EF4-FFF2-40B4-BE49-F238E27FC236}">
                <a16:creationId xmlns:a16="http://schemas.microsoft.com/office/drawing/2014/main" id="{EE9E16C1-32BF-4D24-8D33-B4B775C0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4" y="0"/>
            <a:ext cx="12439824" cy="6991078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39580C-3118-4900-82E1-9F83FC8B1460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36CE4DA3-0ED9-421C-B680-C4606DB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476499"/>
            <a:ext cx="9609825" cy="553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0CC9892F-AE6F-46B0-93DD-291DA359FB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232" y="3143250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Kontext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2011AA6C-355A-4A94-911A-1B0AFD78E8F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4232" y="3589126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Datum</a:t>
            </a:r>
          </a:p>
        </p:txBody>
      </p:sp>
      <p:pic>
        <p:nvPicPr>
          <p:cNvPr id="18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2870BB5-F66E-4DDA-AEA5-769C73C576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14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_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322087-AF74-4FAC-8BB8-C5005223BD3C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B3738259-3797-457A-91AE-A04C420B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476499"/>
            <a:ext cx="9609825" cy="553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2E38416-DB63-4BBA-821D-95093A79B7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232" y="3143250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Kontext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AC66A8E2-64C4-4231-8E86-BC55B00BBBE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4232" y="3589126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193876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_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FF651A-9F74-418F-AA3D-E63E5114F4D6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66BA1DF9-F254-47E8-AD5B-F1789C944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B5EC65B2-2E51-4F9B-A42A-1716D23F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476499"/>
            <a:ext cx="9609825" cy="553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CD45EFD-EF95-4E8D-909B-ED34A4A613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232" y="3143250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Kontext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77C5332-A4C9-4CD2-A74E-54896D396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4232" y="3589126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9698261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36638BA-5DE7-46CF-B526-4E426ED1BE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fld id="{AAEF5DB0-9048-40CF-92BF-8B62DF392E91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EE064DC-8ED3-4A3E-8D5B-317659F3B7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0C6F6D8-C643-4820-99DE-170A71E0B6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2DBAD975-63FF-4468-AC34-025F73E043F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2804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D71C7C4A-11E8-43F3-8782-E64E337625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C9C-2B61-4720-ABAC-DB688819744C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03657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C3E-ECB4-423D-B2FC-89C8A8118E33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972189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A8C4-AD3E-42E2-823A-E15FFE240929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2886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2_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 not remove" hidden="1">
            <a:extLst>
              <a:ext uri="{FF2B5EF4-FFF2-40B4-BE49-F238E27FC236}">
                <a16:creationId xmlns:a16="http://schemas.microsoft.com/office/drawing/2014/main" id="{3C9A729D-D76A-4143-A177-7FAACE0ED55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64233" y="6356351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163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8787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91DF1CC-E1DB-4226-9A32-DDCCAF979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91DF1CC-E1DB-4226-9A32-DDCCAF979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D2B3208-4F7C-4F91-87CC-132C1B89BB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>
              <a:lnSpc>
                <a:spcPts val="3265"/>
              </a:lnSpc>
              <a:spcBef>
                <a:spcPct val="0"/>
              </a:spcBef>
              <a:spcAft>
                <a:spcPct val="0"/>
              </a:spcAft>
            </a:pPr>
            <a:endParaRPr lang="sv-SE" sz="2449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Calibri" pitchFamily="34" charset="0"/>
              <a:sym typeface="Arial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E11B0-2607-4D93-B22E-954D4FF0E892}"/>
              </a:ext>
            </a:extLst>
          </p:cNvPr>
          <p:cNvSpPr/>
          <p:nvPr userDrawn="1"/>
        </p:nvSpPr>
        <p:spPr>
          <a:xfrm>
            <a:off x="0" y="1"/>
            <a:ext cx="12315426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sz="1837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CEAFC4-C7DF-404A-B86F-FE98DA83594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400979" y="1130583"/>
            <a:ext cx="11393620" cy="2041183"/>
          </a:xfrm>
        </p:spPr>
        <p:txBody>
          <a:bodyPr>
            <a:spAutoFit/>
          </a:bodyPr>
          <a:lstStyle>
            <a:lvl1pPr>
              <a:spcBef>
                <a:spcPts val="2449"/>
              </a:spcBef>
              <a:spcAft>
                <a:spcPts val="0"/>
              </a:spcAft>
              <a:defRPr sz="2449"/>
            </a:lvl1pPr>
            <a:lvl2pPr>
              <a:spcBef>
                <a:spcPts val="816"/>
              </a:spcBef>
              <a:spcAft>
                <a:spcPts val="0"/>
              </a:spcAft>
              <a:defRPr sz="2449"/>
            </a:lvl2pPr>
            <a:lvl3pPr>
              <a:defRPr sz="2449"/>
            </a:lvl3pPr>
            <a:lvl4pPr>
              <a:spcAft>
                <a:spcPts val="0"/>
              </a:spcAft>
              <a:defRPr sz="2449"/>
            </a:lvl4pPr>
            <a:lvl5pPr>
              <a:spcAft>
                <a:spcPts val="0"/>
              </a:spcAft>
              <a:defRPr sz="2449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2876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2878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5098DCC-91A7-47BE-96F3-1D760D55F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980" y="497312"/>
            <a:ext cx="9750185" cy="3967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747761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ACDAFA1-A72F-41CE-9646-2DA8664926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think-cell Slide" r:id="rId7" imgW="524" imgH="526" progId="TCLayout.ActiveDocument.1">
                  <p:embed/>
                </p:oleObj>
              </mc:Choice>
              <mc:Fallback>
                <p:oleObj name="think-cell Slide" r:id="rId7" imgW="524" imgH="5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ACDAFA1-A72F-41CE-9646-2DA866492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43EC533-70CB-4A87-BC9B-BFF74D0497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>
              <a:lnSpc>
                <a:spcPts val="3265"/>
              </a:lnSpc>
              <a:spcBef>
                <a:spcPct val="0"/>
              </a:spcBef>
              <a:spcAft>
                <a:spcPct val="0"/>
              </a:spcAft>
            </a:pPr>
            <a:endParaRPr lang="sv-SE" sz="2449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Calibri" pitchFamily="34" charset="0"/>
              <a:sym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8ABED3-CC71-450B-BC59-BD6EEABBCAA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sz="1837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D5731A2-AA39-4A14-8F91-E73036A2919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0980" y="497312"/>
            <a:ext cx="9750185" cy="3967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4559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4560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399117" y="942226"/>
            <a:ext cx="9751779" cy="3140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41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399561" y="5887773"/>
            <a:ext cx="11395038" cy="510219"/>
          </a:xfrm>
        </p:spPr>
        <p:txBody>
          <a:bodyPr anchor="b" anchorCtr="0"/>
          <a:lstStyle>
            <a:lvl1pPr marL="837981" indent="-837981" defTabSz="853099">
              <a:lnSpc>
                <a:spcPts val="1224"/>
              </a:lnSpc>
              <a:spcAft>
                <a:spcPts val="0"/>
              </a:spcAft>
              <a:tabLst>
                <a:tab pos="639284" algn="r"/>
                <a:tab pos="853099" algn="l"/>
              </a:tabLst>
              <a:defRPr sz="122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Not: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xxxxxx</a:t>
            </a:r>
            <a:endParaRPr lang="sv-SE" sz="1360">
              <a:ea typeface="Verdana" pitchFamily="34" charset="0"/>
              <a:cs typeface="Verdana" pitchFamily="34" charset="0"/>
            </a:endParaRP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</a:t>
            </a:r>
            <a:endParaRPr lang="sv-SE" sz="136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200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1_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64233" y="6356351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569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22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EF90A1-D457-4EE1-ABCA-D4C3BEF7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774948"/>
            <a:ext cx="11065769" cy="714501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F2B22C-99B4-4D14-ABBD-85E9A2D14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3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C3A808A8-C128-493E-9965-15ACC8BD4D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4000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0556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AC965-8060-4EE4-AFDF-18D7DF67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9EF5B7-3C25-4B16-A731-556BEF2E0D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900" y="1460500"/>
            <a:ext cx="5105400" cy="477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7186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slideLayout" Target="../slideLayouts/slideLayout60.xml"/><Relationship Id="rId7" Type="http://schemas.openxmlformats.org/officeDocument/2006/relationships/vmlDrawing" Target="../drawings/vmlDrawing11.v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2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61.xml"/><Relationship Id="rId9" Type="http://schemas.openxmlformats.org/officeDocument/2006/relationships/tags" Target="../tags/tag3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ags" Target="../tags/tag36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vmlDrawing" Target="../drawings/vmlDrawing12.v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emf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oleObject" Target="../embeddings/oleObject9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7.xml"/><Relationship Id="rId5" Type="http://schemas.openxmlformats.org/officeDocument/2006/relationships/vmlDrawing" Target="../drawings/vmlDrawing2.vml"/><Relationship Id="rId10" Type="http://schemas.openxmlformats.org/officeDocument/2006/relationships/image" Target="../media/image4.jpeg"/><Relationship Id="rId4" Type="http://schemas.openxmlformats.org/officeDocument/2006/relationships/theme" Target="../theme/theme2.xml"/><Relationship Id="rId9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8.xml"/><Relationship Id="rId5" Type="http://schemas.openxmlformats.org/officeDocument/2006/relationships/vmlDrawing" Target="../drawings/vmlDrawing3.vml"/><Relationship Id="rId10" Type="http://schemas.openxmlformats.org/officeDocument/2006/relationships/image" Target="../media/image4.jpeg"/><Relationship Id="rId4" Type="http://schemas.openxmlformats.org/officeDocument/2006/relationships/theme" Target="../theme/theme3.xml"/><Relationship Id="rId9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0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ags" Target="../tags/tag9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4.v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oleObject" Target="../embeddings/oleObject7.bin"/><Relationship Id="rId5" Type="http://schemas.openxmlformats.org/officeDocument/2006/relationships/slideLayout" Target="../slideLayouts/slideLayout28.xml"/><Relationship Id="rId10" Type="http://schemas.openxmlformats.org/officeDocument/2006/relationships/tags" Target="../tags/tag17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oleObject" Target="../embeddings/oleObject7.bin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oleObject" Target="../embeddings/oleObject7.bin"/><Relationship Id="rId5" Type="http://schemas.openxmlformats.org/officeDocument/2006/relationships/slideLayout" Target="../slideLayouts/slideLayout40.xml"/><Relationship Id="rId10" Type="http://schemas.openxmlformats.org/officeDocument/2006/relationships/tags" Target="../tags/tag25.xml"/><Relationship Id="rId4" Type="http://schemas.openxmlformats.org/officeDocument/2006/relationships/slideLayout" Target="../slideLayouts/slideLayout39.xml"/><Relationship Id="rId9" Type="http://schemas.openxmlformats.org/officeDocument/2006/relationships/tags" Target="../tags/tag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oleObject" Target="../embeddings/oleObject7.bin"/><Relationship Id="rId5" Type="http://schemas.openxmlformats.org/officeDocument/2006/relationships/slideLayout" Target="../slideLayouts/slideLayout46.xml"/><Relationship Id="rId10" Type="http://schemas.openxmlformats.org/officeDocument/2006/relationships/tags" Target="../tags/tag30.xml"/><Relationship Id="rId4" Type="http://schemas.openxmlformats.org/officeDocument/2006/relationships/slideLayout" Target="../slideLayouts/slideLayout45.xml"/><Relationship Id="rId9" Type="http://schemas.openxmlformats.org/officeDocument/2006/relationships/tags" Target="../tags/tag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895512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6C7D22-F85E-44C7-8EE5-1A0D114338E3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70" r:id="rId4"/>
    <p:sldLayoutId id="2147483705" r:id="rId5"/>
    <p:sldLayoutId id="2147483720" r:id="rId6"/>
    <p:sldLayoutId id="2147483721" r:id="rId7"/>
    <p:sldLayoutId id="2147483789" r:id="rId8"/>
    <p:sldLayoutId id="2147483791" r:id="rId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15074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6C7D22-F85E-44C7-8EE5-1A0D114338E3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269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6A8BD5-67AB-4676-99E3-CB5DC620FCFB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05E2CB7E-A3C4-4B87-A60A-A968FF73A4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BAB9C-6D70-4AFF-8169-61370EDA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04A32-0253-4454-AFF6-2E54717D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5A02BEA-74FB-45BF-A9A5-0FB3A51880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5A02BEA-74FB-45BF-A9A5-0FB3A51880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1551139-6AC8-4771-BFEA-2ED2A55245E7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FA9C194-28C8-4402-9FFE-73E11B002EE5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1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6AD364-5196-426B-AA91-D17B022D06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1266472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6AD364-5196-426B-AA91-D17B022D0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A56A4FE-2B8D-4181-BBC0-E0D4AAD3FD7F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05E2CB7E-A3C4-4B87-A60A-A968FF73A4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4" r:id="rId2"/>
    <p:sldLayoutId id="2147483685" r:id="rId3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71CF1B6-2E41-4059-973B-2E7FF36E13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94504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71CF1B6-2E41-4059-973B-2E7FF36E1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133B6D1-9132-4EA0-BA06-B7BF587E8C3B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05E2CB7E-A3C4-4B87-A60A-A968FF73A4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DE20002-D980-49BB-B514-335AEE82A8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12903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DE20002-D980-49BB-B514-335AEE82A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1ECFF40-A12D-42F9-AC18-36EE744C9473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411BB5-B653-4B56-90DF-E966CDCB58DE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0A6DF2-AD69-4049-9EB7-4B970FC3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5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8816317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8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4" y="6356351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6C7D22-F85E-44C7-8EE5-1A0D114338E3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700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hdr="0" dt="0"/>
  <p:txStyles>
    <p:titleStyle>
      <a:lvl1pPr algn="l" defTabSz="914377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56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67067042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8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4" y="6356351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6C7D22-F85E-44C7-8EE5-1A0D114338E3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25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dt="0"/>
  <p:txStyles>
    <p:titleStyle>
      <a:lvl1pPr algn="l" defTabSz="914377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56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4620637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8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4" y="6356351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6C7D22-F85E-44C7-8EE5-1A0D114338E3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905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dt="0"/>
  <p:txStyles>
    <p:titleStyle>
      <a:lvl1pPr algn="l" defTabSz="914377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56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86406143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8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4" y="6356351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6C7D22-F85E-44C7-8EE5-1A0D114338E3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134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hf hdr="0" dt="0"/>
  <p:txStyles>
    <p:titleStyle>
      <a:lvl1pPr algn="l" defTabSz="914377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56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63985" y="1248398"/>
            <a:ext cx="11336784" cy="3163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64233" y="6356351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1542616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tags" Target="../tags/tag4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sv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8.png"/><Relationship Id="rId2" Type="http://schemas.openxmlformats.org/officeDocument/2006/relationships/tags" Target="../tags/tag4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Relationship Id="rId5" Type="http://schemas.openxmlformats.org/officeDocument/2006/relationships/hyperlink" Target="mailto:kraftsamlingpsykiskhalsa@skr.se" TargetMode="External"/><Relationship Id="rId4" Type="http://schemas.openxmlformats.org/officeDocument/2006/relationships/hyperlink" Target="http://www.skr.se/kraftsaml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7.png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1CE0D-1BB1-47FC-A45E-C23385E1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940" y="3336584"/>
            <a:ext cx="9608400" cy="2744175"/>
          </a:xfrm>
        </p:spPr>
        <p:txBody>
          <a:bodyPr/>
          <a:lstStyle/>
          <a:p>
            <a:pPr lvl="0" algn="l" defTabSz="1217966" fontAlgn="base">
              <a:lnSpc>
                <a:spcPts val="2755"/>
              </a:lnSpc>
              <a:spcAft>
                <a:spcPct val="0"/>
              </a:spcAft>
              <a:defRPr/>
            </a:pPr>
            <a:r>
              <a:rPr lang="sv-SE" sz="3600" kern="0" dirty="0" err="1">
                <a:solidFill>
                  <a:prstClr val="black"/>
                </a:solidFill>
              </a:rPr>
              <a:t>Delarena</a:t>
            </a:r>
            <a:r>
              <a:rPr lang="sv-SE" sz="3600" kern="0" dirty="0">
                <a:solidFill>
                  <a:prstClr val="black"/>
                </a:solidFill>
              </a:rPr>
              <a:t>: </a:t>
            </a:r>
            <a:r>
              <a:rPr lang="sv-SE" sz="3600" kern="0" dirty="0">
                <a:solidFill>
                  <a:prstClr val="black"/>
                </a:solidFill>
                <a:highlight>
                  <a:srgbClr val="FFFF00"/>
                </a:highlight>
              </a:rPr>
              <a:t>[Infoga namn]</a:t>
            </a:r>
            <a:br>
              <a:rPr lang="sv-SE" sz="3600" kern="0" dirty="0">
                <a:solidFill>
                  <a:prstClr val="black"/>
                </a:solidFill>
                <a:highlight>
                  <a:srgbClr val="FFFF00"/>
                </a:highlight>
              </a:rPr>
            </a:br>
            <a:br>
              <a:rPr lang="sv-SE" sz="2800" dirty="0">
                <a:solidFill>
                  <a:prstClr val="black"/>
                </a:solidFill>
              </a:rPr>
            </a:br>
            <a:r>
              <a:rPr lang="sv-SE" sz="2800" b="0" kern="0" dirty="0">
                <a:solidFill>
                  <a:prstClr val="black"/>
                </a:solidFill>
              </a:rPr>
              <a:t>Handslagsverkstad</a:t>
            </a:r>
            <a:br>
              <a:rPr lang="sv-SE" sz="2800" b="0" dirty="0">
                <a:solidFill>
                  <a:prstClr val="black"/>
                </a:solidFill>
              </a:rPr>
            </a:br>
            <a:br>
              <a:rPr lang="sv-SE" sz="3600" b="0" dirty="0">
                <a:solidFill>
                  <a:prstClr val="black"/>
                </a:solidFill>
              </a:rPr>
            </a:br>
            <a:r>
              <a:rPr lang="sv-SE" sz="3600" b="0" dirty="0">
                <a:solidFill>
                  <a:prstClr val="black"/>
                </a:solidFill>
                <a:highlight>
                  <a:srgbClr val="FFFF00"/>
                </a:highlight>
              </a:rPr>
              <a:t>[Infoga datum]</a:t>
            </a:r>
            <a:br>
              <a:rPr lang="sv-SE" sz="3600" b="0" dirty="0">
                <a:solidFill>
                  <a:prstClr val="black"/>
                </a:solidFill>
              </a:rPr>
            </a:br>
            <a:br>
              <a:rPr lang="sv-SE" b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endParaRPr lang="sv-SE" dirty="0"/>
          </a:p>
        </p:txBody>
      </p:sp>
      <p:pic>
        <p:nvPicPr>
          <p:cNvPr id="3" name="Picture 1" descr="Logotyp Kraftsamling för psykisk hälsa">
            <a:extLst>
              <a:ext uri="{FF2B5EF4-FFF2-40B4-BE49-F238E27FC236}">
                <a16:creationId xmlns:a16="http://schemas.microsoft.com/office/drawing/2014/main" id="{83C78F7B-41BB-47EC-85E6-0CCE235A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40" y="535578"/>
            <a:ext cx="7620016" cy="2234189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8DCAD9D-46AC-4867-A95E-A400BB6C6892}"/>
              </a:ext>
            </a:extLst>
          </p:cNvPr>
          <p:cNvSpPr txBox="1">
            <a:spLocks/>
          </p:cNvSpPr>
          <p:nvPr/>
        </p:nvSpPr>
        <p:spPr>
          <a:xfrm>
            <a:off x="4292474" y="535578"/>
            <a:ext cx="2988047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1217966" fontAlgn="base">
              <a:lnSpc>
                <a:spcPts val="2755"/>
              </a:lnSpc>
              <a:spcBef>
                <a:spcPct val="0"/>
              </a:spcBef>
              <a:spcAft>
                <a:spcPct val="0"/>
              </a:spcAft>
              <a:defRPr sz="2449" b="1" kern="0">
                <a:latin typeface="+mj-lt"/>
                <a:ea typeface="+mj-ea"/>
                <a:cs typeface="Georgia" pitchFamily="18" charset="0"/>
              </a:defRPr>
            </a:lvl1pPr>
            <a:lvl2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2pPr>
            <a:lvl3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3pPr>
            <a:lvl4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4pPr>
            <a:lvl5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5pPr>
            <a:lvl6pPr marL="621939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6pPr>
            <a:lvl7pPr marL="1243880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7pPr>
            <a:lvl8pPr marL="1865820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8pPr>
            <a:lvl9pPr marL="2487762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1217966" rtl="0" eaLnBrk="1" fontAlgn="base" latinLnBrk="0" hangingPunct="1">
              <a:lnSpc>
                <a:spcPts val="275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</a:rPr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227395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AD90-8E6F-4A8F-A07F-F08F5B9D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Summering av verkstad 1: problemformulering för </a:t>
            </a:r>
            <a:r>
              <a:rPr lang="sv-SE" sz="3200" dirty="0" err="1"/>
              <a:t>delarena</a:t>
            </a:r>
            <a:r>
              <a:rPr lang="sv-SE" sz="3200" dirty="0"/>
              <a:t> </a:t>
            </a:r>
            <a:r>
              <a:rPr lang="sv-SE" sz="3200" dirty="0">
                <a:highlight>
                  <a:srgbClr val="FFFF00"/>
                </a:highlight>
              </a:rPr>
              <a:t>[Infoga namn]</a:t>
            </a:r>
            <a:endParaRPr lang="en-GB" b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63EE93-4EC7-49C9-B7A1-0A4A1B85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63EE93-4EC7-49C9-B7A1-0A4A1B85DEA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: Rounded Corners 17" descr="Skriv dit problemområde som sedan delas upp i underkategorier: 1a, 1b, 1c etc">
            <a:extLst>
              <a:ext uri="{FF2B5EF4-FFF2-40B4-BE49-F238E27FC236}">
                <a16:creationId xmlns:a16="http://schemas.microsoft.com/office/drawing/2014/main" id="{3D740DFE-F8EE-426F-BF79-6AB6DB68A1D6}"/>
              </a:ext>
            </a:extLst>
          </p:cNvPr>
          <p:cNvSpPr/>
          <p:nvPr/>
        </p:nvSpPr>
        <p:spPr>
          <a:xfrm>
            <a:off x="721172" y="1688307"/>
            <a:ext cx="3509416" cy="639185"/>
          </a:xfrm>
          <a:prstGeom prst="rect">
            <a:avLst/>
          </a:prstGeom>
          <a:gradFill flip="none" rotWithShape="1">
            <a:gsLst>
              <a:gs pos="96250">
                <a:srgbClr val="B5E4FB"/>
              </a:gs>
              <a:gs pos="50000">
                <a:srgbClr val="D7EEFC"/>
              </a:gs>
              <a:gs pos="38000">
                <a:srgbClr val="E1F3FD"/>
              </a:gs>
              <a:gs pos="0">
                <a:srgbClr val="EAF7FE"/>
              </a:gs>
              <a:gs pos="100000">
                <a:srgbClr val="B3E3FA"/>
              </a:gs>
            </a:gsLst>
            <a:lin ang="108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1" indent="-342891" defTabSz="914377">
              <a:buFont typeface="+mj-lt"/>
              <a:buAutoNum type="arabicPeriod"/>
              <a:defRPr/>
            </a:pPr>
            <a:r>
              <a:rPr lang="sv-SE" sz="1100" b="1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28" name="Rectangle 55">
            <a:extLst>
              <a:ext uri="{FF2B5EF4-FFF2-40B4-BE49-F238E27FC236}">
                <a16:creationId xmlns:a16="http://schemas.microsoft.com/office/drawing/2014/main" id="{C4F7CC3F-7D7F-46EF-9D14-E7E165A5BA04}"/>
              </a:ext>
            </a:extLst>
          </p:cNvPr>
          <p:cNvSpPr/>
          <p:nvPr/>
        </p:nvSpPr>
        <p:spPr>
          <a:xfrm>
            <a:off x="721172" y="2402812"/>
            <a:ext cx="3509416" cy="679409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29" name="Rectangle 56">
            <a:extLst>
              <a:ext uri="{FF2B5EF4-FFF2-40B4-BE49-F238E27FC236}">
                <a16:creationId xmlns:a16="http://schemas.microsoft.com/office/drawing/2014/main" id="{B56AAA46-FA65-4A7B-8FE6-A56D6A2F9A44}"/>
              </a:ext>
            </a:extLst>
          </p:cNvPr>
          <p:cNvSpPr/>
          <p:nvPr/>
        </p:nvSpPr>
        <p:spPr>
          <a:xfrm>
            <a:off x="721172" y="3169089"/>
            <a:ext cx="3509416" cy="679409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 startAt="2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30" name="Rectangle 57">
            <a:extLst>
              <a:ext uri="{FF2B5EF4-FFF2-40B4-BE49-F238E27FC236}">
                <a16:creationId xmlns:a16="http://schemas.microsoft.com/office/drawing/2014/main" id="{76095B27-C0B1-4E04-8945-13162A3C4DE5}"/>
              </a:ext>
            </a:extLst>
          </p:cNvPr>
          <p:cNvSpPr/>
          <p:nvPr/>
        </p:nvSpPr>
        <p:spPr>
          <a:xfrm>
            <a:off x="721172" y="3935366"/>
            <a:ext cx="3509416" cy="679409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 startAt="3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37" name="Rectangle 64">
            <a:extLst>
              <a:ext uri="{FF2B5EF4-FFF2-40B4-BE49-F238E27FC236}">
                <a16:creationId xmlns:a16="http://schemas.microsoft.com/office/drawing/2014/main" id="{9AA614F4-E9F2-486F-B103-CBB97FBE220B}"/>
              </a:ext>
            </a:extLst>
          </p:cNvPr>
          <p:cNvSpPr/>
          <p:nvPr/>
        </p:nvSpPr>
        <p:spPr>
          <a:xfrm>
            <a:off x="721172" y="4692380"/>
            <a:ext cx="3509416" cy="739386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 startAt="4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38" name="Rectangle 65">
            <a:extLst>
              <a:ext uri="{FF2B5EF4-FFF2-40B4-BE49-F238E27FC236}">
                <a16:creationId xmlns:a16="http://schemas.microsoft.com/office/drawing/2014/main" id="{8717E96A-A659-4AAE-8329-B9A58945F231}"/>
              </a:ext>
            </a:extLst>
          </p:cNvPr>
          <p:cNvSpPr/>
          <p:nvPr/>
        </p:nvSpPr>
        <p:spPr>
          <a:xfrm>
            <a:off x="721172" y="5525516"/>
            <a:ext cx="3509416" cy="746698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 startAt="5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25" name="Rectangle: Rounded Corners 19" descr="Skriv dit problemområde som sedan delas upp i underkategorier: 1a, 1b, 1c etc">
            <a:extLst>
              <a:ext uri="{FF2B5EF4-FFF2-40B4-BE49-F238E27FC236}">
                <a16:creationId xmlns:a16="http://schemas.microsoft.com/office/drawing/2014/main" id="{D5457920-738A-4970-A327-4B3EBC3DCBBD}"/>
              </a:ext>
            </a:extLst>
          </p:cNvPr>
          <p:cNvSpPr/>
          <p:nvPr/>
        </p:nvSpPr>
        <p:spPr>
          <a:xfrm>
            <a:off x="4499349" y="1688307"/>
            <a:ext cx="3509416" cy="639185"/>
          </a:xfrm>
          <a:prstGeom prst="rect">
            <a:avLst/>
          </a:prstGeom>
          <a:gradFill flip="none" rotWithShape="1">
            <a:gsLst>
              <a:gs pos="96250">
                <a:srgbClr val="B5E4FB"/>
              </a:gs>
              <a:gs pos="50000">
                <a:srgbClr val="D7EEFC"/>
              </a:gs>
              <a:gs pos="38000">
                <a:srgbClr val="E1F3FD"/>
              </a:gs>
              <a:gs pos="0">
                <a:srgbClr val="EAF7FE"/>
              </a:gs>
              <a:gs pos="100000">
                <a:srgbClr val="B3E3FA"/>
              </a:gs>
            </a:gsLst>
            <a:lin ang="108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1" indent="-342891" defTabSz="914377">
              <a:buFont typeface="+mj-lt"/>
              <a:buAutoNum type="arabicPeriod" startAt="2"/>
              <a:defRPr/>
            </a:pPr>
            <a:r>
              <a:rPr lang="sv-SE" sz="1100" b="1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31" name="Rectangle 58">
            <a:extLst>
              <a:ext uri="{FF2B5EF4-FFF2-40B4-BE49-F238E27FC236}">
                <a16:creationId xmlns:a16="http://schemas.microsoft.com/office/drawing/2014/main" id="{4AE7E1BE-5698-49E5-B218-50B70112B6D7}"/>
              </a:ext>
            </a:extLst>
          </p:cNvPr>
          <p:cNvSpPr/>
          <p:nvPr/>
        </p:nvSpPr>
        <p:spPr>
          <a:xfrm>
            <a:off x="4499349" y="2407418"/>
            <a:ext cx="3509416" cy="679409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32" name="Rectangle 59">
            <a:extLst>
              <a:ext uri="{FF2B5EF4-FFF2-40B4-BE49-F238E27FC236}">
                <a16:creationId xmlns:a16="http://schemas.microsoft.com/office/drawing/2014/main" id="{1AD5CA09-94E0-4BE0-AEE5-D91D89EF6CCC}"/>
              </a:ext>
            </a:extLst>
          </p:cNvPr>
          <p:cNvSpPr/>
          <p:nvPr/>
        </p:nvSpPr>
        <p:spPr>
          <a:xfrm>
            <a:off x="4499349" y="3173695"/>
            <a:ext cx="3509416" cy="679409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 startAt="2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33" name="Rectangle 60">
            <a:extLst>
              <a:ext uri="{FF2B5EF4-FFF2-40B4-BE49-F238E27FC236}">
                <a16:creationId xmlns:a16="http://schemas.microsoft.com/office/drawing/2014/main" id="{FB91D2F5-4784-41CE-81F0-189812336EE3}"/>
              </a:ext>
            </a:extLst>
          </p:cNvPr>
          <p:cNvSpPr/>
          <p:nvPr/>
        </p:nvSpPr>
        <p:spPr>
          <a:xfrm>
            <a:off x="4499349" y="3939972"/>
            <a:ext cx="3509416" cy="679409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 startAt="3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39" name="Rectangle 67">
            <a:extLst>
              <a:ext uri="{FF2B5EF4-FFF2-40B4-BE49-F238E27FC236}">
                <a16:creationId xmlns:a16="http://schemas.microsoft.com/office/drawing/2014/main" id="{9F34D6C2-1728-41C8-8AC0-C177AB51493F}"/>
              </a:ext>
            </a:extLst>
          </p:cNvPr>
          <p:cNvSpPr/>
          <p:nvPr/>
        </p:nvSpPr>
        <p:spPr>
          <a:xfrm>
            <a:off x="4499349" y="4698553"/>
            <a:ext cx="3509416" cy="679409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 startAt="4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40" name="Rectangle 68">
            <a:extLst>
              <a:ext uri="{FF2B5EF4-FFF2-40B4-BE49-F238E27FC236}">
                <a16:creationId xmlns:a16="http://schemas.microsoft.com/office/drawing/2014/main" id="{B0875CAB-3AFA-408C-87CC-F12F03C599D8}"/>
              </a:ext>
            </a:extLst>
          </p:cNvPr>
          <p:cNvSpPr/>
          <p:nvPr/>
        </p:nvSpPr>
        <p:spPr>
          <a:xfrm>
            <a:off x="4499349" y="5464832"/>
            <a:ext cx="3509416" cy="679409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 startAt="5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26" name="Rectangle: Rounded Corners 20" descr="Skriv dit problemområde som sedan delas upp i underkategorier: 1a, 1b, 1c etc">
            <a:extLst>
              <a:ext uri="{FF2B5EF4-FFF2-40B4-BE49-F238E27FC236}">
                <a16:creationId xmlns:a16="http://schemas.microsoft.com/office/drawing/2014/main" id="{4E919044-DBA4-445D-9A65-3E5EA3288B22}"/>
              </a:ext>
            </a:extLst>
          </p:cNvPr>
          <p:cNvSpPr/>
          <p:nvPr/>
        </p:nvSpPr>
        <p:spPr>
          <a:xfrm>
            <a:off x="8277526" y="1688307"/>
            <a:ext cx="3509416" cy="639185"/>
          </a:xfrm>
          <a:prstGeom prst="rect">
            <a:avLst/>
          </a:prstGeom>
          <a:gradFill flip="none" rotWithShape="1">
            <a:gsLst>
              <a:gs pos="96250">
                <a:srgbClr val="B5E4FB"/>
              </a:gs>
              <a:gs pos="50000">
                <a:srgbClr val="D7EEFC"/>
              </a:gs>
              <a:gs pos="38000">
                <a:srgbClr val="E1F3FD"/>
              </a:gs>
              <a:gs pos="0">
                <a:srgbClr val="EAF7FE"/>
              </a:gs>
              <a:gs pos="100000">
                <a:srgbClr val="B3E3FA"/>
              </a:gs>
            </a:gsLst>
            <a:lin ang="108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891" indent="-342891" defTabSz="914377">
              <a:buFont typeface="+mj-lt"/>
              <a:buAutoNum type="arabicPeriod" startAt="3"/>
              <a:defRPr/>
            </a:pPr>
            <a:r>
              <a:rPr lang="sv-SE" sz="1100" b="1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34" name="Rectangle 61">
            <a:extLst>
              <a:ext uri="{FF2B5EF4-FFF2-40B4-BE49-F238E27FC236}">
                <a16:creationId xmlns:a16="http://schemas.microsoft.com/office/drawing/2014/main" id="{730C7A8F-2654-4DBF-AE8D-C1FFADACB5FF}"/>
              </a:ext>
            </a:extLst>
          </p:cNvPr>
          <p:cNvSpPr/>
          <p:nvPr/>
        </p:nvSpPr>
        <p:spPr>
          <a:xfrm>
            <a:off x="8277525" y="2402810"/>
            <a:ext cx="3509416" cy="952893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35" name="Rectangle 62">
            <a:extLst>
              <a:ext uri="{FF2B5EF4-FFF2-40B4-BE49-F238E27FC236}">
                <a16:creationId xmlns:a16="http://schemas.microsoft.com/office/drawing/2014/main" id="{D2ADDAE4-5A7B-42C4-829E-D9A54179EF02}"/>
              </a:ext>
            </a:extLst>
          </p:cNvPr>
          <p:cNvSpPr/>
          <p:nvPr/>
        </p:nvSpPr>
        <p:spPr>
          <a:xfrm>
            <a:off x="8277525" y="3442576"/>
            <a:ext cx="3509416" cy="679409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 startAt="2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  <p:sp>
        <p:nvSpPr>
          <p:cNvPr id="36" name="Rectangle 63">
            <a:extLst>
              <a:ext uri="{FF2B5EF4-FFF2-40B4-BE49-F238E27FC236}">
                <a16:creationId xmlns:a16="http://schemas.microsoft.com/office/drawing/2014/main" id="{AC8B0894-7BEE-46DA-B3F5-CC4D5A696A28}"/>
              </a:ext>
            </a:extLst>
          </p:cNvPr>
          <p:cNvSpPr/>
          <p:nvPr/>
        </p:nvSpPr>
        <p:spPr>
          <a:xfrm>
            <a:off x="8277525" y="4208855"/>
            <a:ext cx="3509416" cy="679409"/>
          </a:xfrm>
          <a:prstGeom prst="rect">
            <a:avLst/>
          </a:prstGeom>
          <a:solidFill>
            <a:srgbClr val="EFF8FF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228594" indent="-228594" defTabSz="914377">
              <a:buFont typeface="+mj-lt"/>
              <a:buAutoNum type="alphaUcPeriod" startAt="3"/>
              <a:defRPr/>
            </a:pPr>
            <a:r>
              <a:rPr lang="sv-SE" sz="1100" dirty="0">
                <a:solidFill>
                  <a:prstClr val="black"/>
                </a:solidFill>
                <a:latin typeface="Arial"/>
                <a:sym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478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BF5B4C-6833-4084-B08E-5BD102FFE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2110" y="1292643"/>
            <a:ext cx="3556000" cy="100409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AF197DC-A783-4D0B-BAF7-4BB31F7F7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4" y="2584211"/>
            <a:ext cx="3449287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3890E35-8FBA-4122-BF44-04A84983B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" y="3903472"/>
            <a:ext cx="3449287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00EB981-A4AD-4BE1-8F8D-DAB012035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8" y="5258753"/>
            <a:ext cx="3449287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9F3E6FE-FABC-4C84-83DA-18FC69116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2676" y="1292643"/>
            <a:ext cx="2736000" cy="100409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A17E2AD-7E7F-486D-9A95-D49BACFF8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667" y="1292643"/>
            <a:ext cx="3254000" cy="100409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7AD90-8E6F-4A8F-A07F-F08F5B9D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solidFill>
                  <a:prstClr val="black"/>
                </a:solidFill>
                <a:latin typeface="Arial"/>
                <a:sym typeface="Arial"/>
              </a:rPr>
              <a:t>Summering av verkstad 2: Målbild och hypoteser för </a:t>
            </a:r>
            <a:r>
              <a:rPr lang="sv-SE" sz="2400" dirty="0" err="1">
                <a:solidFill>
                  <a:prstClr val="black"/>
                </a:solidFill>
                <a:latin typeface="Arial"/>
                <a:sym typeface="Arial"/>
              </a:rPr>
              <a:t>delarena</a:t>
            </a:r>
            <a:r>
              <a:rPr lang="sv-SE" sz="2400" dirty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sv-SE" sz="2400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sym typeface="Arial"/>
              </a:rPr>
              <a:t>[Infoga namn]</a:t>
            </a:r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B700192-BC7C-4245-84CC-86BCCAB83BAB}"/>
              </a:ext>
            </a:extLst>
          </p:cNvPr>
          <p:cNvSpPr/>
          <p:nvPr/>
        </p:nvSpPr>
        <p:spPr>
          <a:xfrm>
            <a:off x="315667" y="1763136"/>
            <a:ext cx="3254001" cy="246221"/>
          </a:xfrm>
          <a:prstGeom prst="rect">
            <a:avLst/>
          </a:prstGeom>
        </p:spPr>
        <p:txBody>
          <a:bodyPr wrap="square" lIns="72000" tIns="0" rIns="0" bIns="0">
            <a:spAutoFit/>
          </a:bodyPr>
          <a:lstStyle/>
          <a:p>
            <a:r>
              <a:rPr lang="sv-SE" sz="1600" b="1" dirty="0">
                <a:solidFill>
                  <a:schemeClr val="tx2">
                    <a:lumMod val="50000"/>
                  </a:schemeClr>
                </a:solidFill>
              </a:rPr>
              <a:t>Identifierade problemområden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E44D8-9160-4DBC-BCDF-C89C7EF34DF4}"/>
              </a:ext>
            </a:extLst>
          </p:cNvPr>
          <p:cNvSpPr/>
          <p:nvPr/>
        </p:nvSpPr>
        <p:spPr>
          <a:xfrm>
            <a:off x="397476" y="2584211"/>
            <a:ext cx="3172191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sv-SE" sz="14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7CED13-8A05-4DAF-AAAC-DD699D64C73D}"/>
              </a:ext>
            </a:extLst>
          </p:cNvPr>
          <p:cNvSpPr/>
          <p:nvPr/>
        </p:nvSpPr>
        <p:spPr>
          <a:xfrm>
            <a:off x="397476" y="3903472"/>
            <a:ext cx="3172191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 startAt="2"/>
              <a:defRPr/>
            </a:pPr>
            <a:r>
              <a:rPr lang="sv-SE" sz="14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10AC80-A58A-4E4C-A64A-47A8174343DC}"/>
              </a:ext>
            </a:extLst>
          </p:cNvPr>
          <p:cNvSpPr/>
          <p:nvPr/>
        </p:nvSpPr>
        <p:spPr>
          <a:xfrm>
            <a:off x="397476" y="5258753"/>
            <a:ext cx="3151319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 startAt="3"/>
              <a:defRPr/>
            </a:pPr>
            <a:r>
              <a:rPr lang="sv-SE" sz="1400" dirty="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986E8E1-0B5E-4C17-BD77-B6F5186EBC29}"/>
              </a:ext>
            </a:extLst>
          </p:cNvPr>
          <p:cNvSpPr/>
          <p:nvPr/>
        </p:nvSpPr>
        <p:spPr>
          <a:xfrm>
            <a:off x="3672109" y="1763136"/>
            <a:ext cx="3556000" cy="492443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r>
              <a:rPr lang="sv-SE" sz="1600" b="1" dirty="0">
                <a:solidFill>
                  <a:schemeClr val="tx2">
                    <a:lumMod val="50000"/>
                  </a:schemeClr>
                </a:solidFill>
              </a:rPr>
              <a:t>Vad behöver göras? </a:t>
            </a:r>
            <a:r>
              <a:rPr lang="sv-SE" sz="1600" dirty="0">
                <a:solidFill>
                  <a:schemeClr val="tx2">
                    <a:lumMod val="50000"/>
                  </a:schemeClr>
                </a:solidFill>
              </a:rPr>
              <a:t>Börja med? Sluta med? Förändra? Sprida?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5B6DF014-4486-462F-9DD6-C7DA6265E783}"/>
              </a:ext>
            </a:extLst>
          </p:cNvPr>
          <p:cNvSpPr/>
          <p:nvPr/>
        </p:nvSpPr>
        <p:spPr>
          <a:xfrm>
            <a:off x="3848670" y="2607934"/>
            <a:ext cx="3489410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sv-SE" sz="14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639A7A77-C12F-4607-A10C-4F89A27FE5A5}"/>
              </a:ext>
            </a:extLst>
          </p:cNvPr>
          <p:cNvSpPr/>
          <p:nvPr/>
        </p:nvSpPr>
        <p:spPr>
          <a:xfrm>
            <a:off x="3864568" y="3903472"/>
            <a:ext cx="3489410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 startAt="2"/>
              <a:defRPr/>
            </a:pPr>
            <a:r>
              <a:rPr lang="sv-SE" sz="14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4B8114F4-1405-4F5A-A3C5-70EE4B785A69}"/>
              </a:ext>
            </a:extLst>
          </p:cNvPr>
          <p:cNvSpPr/>
          <p:nvPr/>
        </p:nvSpPr>
        <p:spPr>
          <a:xfrm>
            <a:off x="3927480" y="5258753"/>
            <a:ext cx="3151319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 startAt="3"/>
              <a:defRPr/>
            </a:pPr>
            <a:r>
              <a:rPr lang="sv-SE" sz="1400" dirty="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FAFD414-F246-4572-8E8A-7995A54FF617}"/>
              </a:ext>
            </a:extLst>
          </p:cNvPr>
          <p:cNvSpPr/>
          <p:nvPr/>
        </p:nvSpPr>
        <p:spPr>
          <a:xfrm>
            <a:off x="9332677" y="1763136"/>
            <a:ext cx="2726083" cy="246221"/>
          </a:xfrm>
          <a:prstGeom prst="rect">
            <a:avLst/>
          </a:prstGeom>
        </p:spPr>
        <p:txBody>
          <a:bodyPr wrap="square" lIns="72000" tIns="0" rIns="0" bIns="0">
            <a:spAutoFit/>
          </a:bodyPr>
          <a:lstStyle/>
          <a:p>
            <a:r>
              <a:rPr lang="sv-SE" sz="1600" b="1" dirty="0">
                <a:solidFill>
                  <a:schemeClr val="tx2">
                    <a:lumMod val="50000"/>
                  </a:schemeClr>
                </a:solidFill>
              </a:rPr>
              <a:t>Vad är målbilden på ...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534A1A-5F5E-4493-B4B2-8E4011EFA318}"/>
              </a:ext>
            </a:extLst>
          </p:cNvPr>
          <p:cNvSpPr/>
          <p:nvPr/>
        </p:nvSpPr>
        <p:spPr>
          <a:xfrm>
            <a:off x="9332676" y="2009358"/>
            <a:ext cx="1368000" cy="246221"/>
          </a:xfrm>
          <a:prstGeom prst="rect">
            <a:avLst/>
          </a:prstGeom>
        </p:spPr>
        <p:txBody>
          <a:bodyPr wrap="square" lIns="72000" tIns="0" rIns="0" bIns="0">
            <a:spAutoFit/>
          </a:bodyPr>
          <a:lstStyle/>
          <a:p>
            <a:r>
              <a:rPr lang="sv-SE" sz="1600" b="1" dirty="0">
                <a:solidFill>
                  <a:schemeClr val="tx2">
                    <a:lumMod val="50000"/>
                  </a:schemeClr>
                </a:solidFill>
              </a:rPr>
              <a:t>kort sikt?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9DA741E-F7D0-431F-B655-10E7BFE0A069}"/>
              </a:ext>
            </a:extLst>
          </p:cNvPr>
          <p:cNvSpPr/>
          <p:nvPr/>
        </p:nvSpPr>
        <p:spPr>
          <a:xfrm>
            <a:off x="10700676" y="2009358"/>
            <a:ext cx="1368000" cy="246221"/>
          </a:xfrm>
          <a:prstGeom prst="rect">
            <a:avLst/>
          </a:prstGeom>
        </p:spPr>
        <p:txBody>
          <a:bodyPr wrap="square" lIns="72000" tIns="0" rIns="0" bIns="0">
            <a:spAutoFit/>
          </a:bodyPr>
          <a:lstStyle/>
          <a:p>
            <a:r>
              <a:rPr lang="sv-SE" sz="1600" b="1" dirty="0">
                <a:solidFill>
                  <a:schemeClr val="tx2">
                    <a:lumMod val="50000"/>
                  </a:schemeClr>
                </a:solidFill>
              </a:rPr>
              <a:t>lång sikt?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CB26B08-9645-49C9-BC79-47FA9517A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5667" y="2303876"/>
            <a:ext cx="3254000" cy="41400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A08B8AE-D85A-48A0-8A3F-FB1D8F1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2676" y="2303876"/>
            <a:ext cx="2736000" cy="41400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2CCE060-466D-4025-9D8D-65C61223E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2110" y="2303876"/>
            <a:ext cx="3556000" cy="41400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63EE93-4EC7-49C9-B7A1-0A4A1B85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63EE93-4EC7-49C9-B7A1-0A4A1B85DEA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486E8276-A069-4C5C-B0A3-760A4E5FD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17848" y="1346228"/>
            <a:ext cx="1864524" cy="389914"/>
            <a:chOff x="5196676" y="1015800"/>
            <a:chExt cx="1864524" cy="389914"/>
          </a:xfrm>
          <a:solidFill>
            <a:schemeClr val="bg1"/>
          </a:solidFill>
        </p:grpSpPr>
        <p:sp>
          <p:nvSpPr>
            <p:cNvPr id="35" name="Plus Sign 34">
              <a:extLst>
                <a:ext uri="{FF2B5EF4-FFF2-40B4-BE49-F238E27FC236}">
                  <a16:creationId xmlns:a16="http://schemas.microsoft.com/office/drawing/2014/main" id="{A79513AE-8391-4666-84CF-5059B516C48F}"/>
                </a:ext>
              </a:extLst>
            </p:cNvPr>
            <p:cNvSpPr/>
            <p:nvPr/>
          </p:nvSpPr>
          <p:spPr>
            <a:xfrm>
              <a:off x="5196676" y="1052640"/>
              <a:ext cx="416617" cy="353074"/>
            </a:xfrm>
            <a:prstGeom prst="mathPlus">
              <a:avLst>
                <a:gd name="adj1" fmla="val 1132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Minus Sign 35">
              <a:extLst>
                <a:ext uri="{FF2B5EF4-FFF2-40B4-BE49-F238E27FC236}">
                  <a16:creationId xmlns:a16="http://schemas.microsoft.com/office/drawing/2014/main" id="{F431BBA3-E937-4A11-B04A-84C2E53889C9}"/>
                </a:ext>
              </a:extLst>
            </p:cNvPr>
            <p:cNvSpPr/>
            <p:nvPr/>
          </p:nvSpPr>
          <p:spPr>
            <a:xfrm>
              <a:off x="5827787" y="1146924"/>
              <a:ext cx="426769" cy="164506"/>
            </a:xfrm>
            <a:prstGeom prst="mathMinus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20BD375D-6C08-47B8-82B5-43C28B4807C6}"/>
                </a:ext>
              </a:extLst>
            </p:cNvPr>
            <p:cNvSpPr/>
            <p:nvPr/>
          </p:nvSpPr>
          <p:spPr>
            <a:xfrm>
              <a:off x="6610062" y="1015800"/>
              <a:ext cx="451138" cy="329595"/>
            </a:xfrm>
            <a:prstGeom prst="triangl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CBFB3CAA-3CB5-4849-9440-7E9A7894F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87518" y="1312587"/>
            <a:ext cx="457197" cy="45719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D2851BA-953C-4810-991A-83C9DF2C7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7220" y="1325738"/>
            <a:ext cx="430894" cy="430894"/>
          </a:xfrm>
          <a:prstGeom prst="rect">
            <a:avLst/>
          </a:prstGeom>
        </p:spPr>
      </p:pic>
      <p:sp>
        <p:nvSpPr>
          <p:cNvPr id="30" name="Rectangle 61">
            <a:extLst>
              <a:ext uri="{FF2B5EF4-FFF2-40B4-BE49-F238E27FC236}">
                <a16:creationId xmlns:a16="http://schemas.microsoft.com/office/drawing/2014/main" id="{BC8987C0-1F5F-4EC6-9933-34169F9CA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4549" y="2607934"/>
            <a:ext cx="3349265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62">
            <a:extLst>
              <a:ext uri="{FF2B5EF4-FFF2-40B4-BE49-F238E27FC236}">
                <a16:creationId xmlns:a16="http://schemas.microsoft.com/office/drawing/2014/main" id="{0817A006-CC8D-4669-A38A-6157E1718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4550" y="3903472"/>
            <a:ext cx="3349265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63">
            <a:extLst>
              <a:ext uri="{FF2B5EF4-FFF2-40B4-BE49-F238E27FC236}">
                <a16:creationId xmlns:a16="http://schemas.microsoft.com/office/drawing/2014/main" id="{C33A2D92-3298-4BF9-9CEC-91A5DBB1E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06448" y="5258753"/>
            <a:ext cx="3317367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61">
            <a:extLst>
              <a:ext uri="{FF2B5EF4-FFF2-40B4-BE49-F238E27FC236}">
                <a16:creationId xmlns:a16="http://schemas.microsoft.com/office/drawing/2014/main" id="{72AA76A1-EB8B-4359-B63C-5E58614CE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41703" y="2607934"/>
            <a:ext cx="3349265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62">
            <a:extLst>
              <a:ext uri="{FF2B5EF4-FFF2-40B4-BE49-F238E27FC236}">
                <a16:creationId xmlns:a16="http://schemas.microsoft.com/office/drawing/2014/main" id="{90AE7739-A3E1-4809-8D92-5F88358FA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41704" y="3903472"/>
            <a:ext cx="3349265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63">
            <a:extLst>
              <a:ext uri="{FF2B5EF4-FFF2-40B4-BE49-F238E27FC236}">
                <a16:creationId xmlns:a16="http://schemas.microsoft.com/office/drawing/2014/main" id="{E0A2096B-ED10-406B-80A8-2308059D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73602" y="5258753"/>
            <a:ext cx="3317367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63">
            <a:extLst>
              <a:ext uri="{FF2B5EF4-FFF2-40B4-BE49-F238E27FC236}">
                <a16:creationId xmlns:a16="http://schemas.microsoft.com/office/drawing/2014/main" id="{7A148BEA-109B-4E0C-BFC6-80E5256CB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4624" y="5258753"/>
            <a:ext cx="3449287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17">
            <a:extLst>
              <a:ext uri="{FF2B5EF4-FFF2-40B4-BE49-F238E27FC236}">
                <a16:creationId xmlns:a16="http://schemas.microsoft.com/office/drawing/2014/main" id="{237335CD-BE58-46A9-B481-FAF261E37199}"/>
              </a:ext>
            </a:extLst>
          </p:cNvPr>
          <p:cNvSpPr/>
          <p:nvPr/>
        </p:nvSpPr>
        <p:spPr>
          <a:xfrm>
            <a:off x="9552108" y="2584211"/>
            <a:ext cx="3172191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sv-SE" sz="14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90D05A69-A11D-46F9-840D-F286462951D8}"/>
              </a:ext>
            </a:extLst>
          </p:cNvPr>
          <p:cNvSpPr/>
          <p:nvPr/>
        </p:nvSpPr>
        <p:spPr>
          <a:xfrm>
            <a:off x="9552108" y="3903472"/>
            <a:ext cx="3172191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 startAt="2"/>
              <a:defRPr/>
            </a:pPr>
            <a:r>
              <a:rPr lang="sv-SE" sz="14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48" name="Rectangle 20">
            <a:extLst>
              <a:ext uri="{FF2B5EF4-FFF2-40B4-BE49-F238E27FC236}">
                <a16:creationId xmlns:a16="http://schemas.microsoft.com/office/drawing/2014/main" id="{2C942672-6931-4A22-B4CF-61B363EBC395}"/>
              </a:ext>
            </a:extLst>
          </p:cNvPr>
          <p:cNvSpPr/>
          <p:nvPr/>
        </p:nvSpPr>
        <p:spPr>
          <a:xfrm>
            <a:off x="9552108" y="5258753"/>
            <a:ext cx="3151319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 startAt="3"/>
              <a:defRPr/>
            </a:pPr>
            <a:r>
              <a:rPr lang="sv-SE" sz="1400" dirty="0">
                <a:solidFill>
                  <a:prstClr val="black"/>
                </a:solidFill>
              </a:rPr>
              <a:t>...</a:t>
            </a: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70F3167F-10A6-4973-9634-34FD87E34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2447" y="1282725"/>
            <a:ext cx="1878809" cy="100409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69">
            <a:extLst>
              <a:ext uri="{FF2B5EF4-FFF2-40B4-BE49-F238E27FC236}">
                <a16:creationId xmlns:a16="http://schemas.microsoft.com/office/drawing/2014/main" id="{B256FC98-049D-461D-91FB-F6778802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2447" y="2293958"/>
            <a:ext cx="1878809" cy="4140000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71">
            <a:extLst>
              <a:ext uri="{FF2B5EF4-FFF2-40B4-BE49-F238E27FC236}">
                <a16:creationId xmlns:a16="http://schemas.microsoft.com/office/drawing/2014/main" id="{ED166BE6-A3F8-4DDF-8C11-BC458BC4A6C4}"/>
              </a:ext>
            </a:extLst>
          </p:cNvPr>
          <p:cNvSpPr/>
          <p:nvPr/>
        </p:nvSpPr>
        <p:spPr>
          <a:xfrm>
            <a:off x="7408157" y="1736142"/>
            <a:ext cx="1878809" cy="492443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r>
              <a:rPr lang="sv-SE" sz="1600" b="1" dirty="0">
                <a:solidFill>
                  <a:schemeClr val="tx2">
                    <a:lumMod val="50000"/>
                  </a:schemeClr>
                </a:solidFill>
              </a:rPr>
              <a:t>Hypotes om lösning</a:t>
            </a:r>
          </a:p>
        </p:txBody>
      </p:sp>
      <p:pic>
        <p:nvPicPr>
          <p:cNvPr id="56" name="Graphic 73">
            <a:extLst>
              <a:ext uri="{FF2B5EF4-FFF2-40B4-BE49-F238E27FC236}">
                <a16:creationId xmlns:a16="http://schemas.microsoft.com/office/drawing/2014/main" id="{0442344E-1530-42C0-9474-5D8AC565C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87768" y="1339352"/>
            <a:ext cx="417938" cy="417938"/>
          </a:xfrm>
          <a:prstGeom prst="rect">
            <a:avLst/>
          </a:prstGeom>
        </p:spPr>
      </p:pic>
      <p:sp>
        <p:nvSpPr>
          <p:cNvPr id="57" name="Rectangle 61">
            <a:extLst>
              <a:ext uri="{FF2B5EF4-FFF2-40B4-BE49-F238E27FC236}">
                <a16:creationId xmlns:a16="http://schemas.microsoft.com/office/drawing/2014/main" id="{4D406424-AC19-4E6B-A3AA-7BB95A903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6941" y="2584211"/>
            <a:ext cx="2027683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62">
            <a:extLst>
              <a:ext uri="{FF2B5EF4-FFF2-40B4-BE49-F238E27FC236}">
                <a16:creationId xmlns:a16="http://schemas.microsoft.com/office/drawing/2014/main" id="{2450BC1A-53C8-4A21-969F-50535FAC0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0640" y="3903472"/>
            <a:ext cx="2027684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63">
            <a:extLst>
              <a:ext uri="{FF2B5EF4-FFF2-40B4-BE49-F238E27FC236}">
                <a16:creationId xmlns:a16="http://schemas.microsoft.com/office/drawing/2014/main" id="{1C061447-E7F4-4FEE-BE9A-A3B5B023A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0640" y="5258753"/>
            <a:ext cx="2027684" cy="1067811"/>
          </a:xfrm>
          <a:prstGeom prst="rect">
            <a:avLst/>
          </a:prstGeom>
          <a:solidFill>
            <a:schemeClr val="bg2">
              <a:alpha val="30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7D2181B2-3C5C-4DFB-ADB0-DB4CBB02B75E}"/>
              </a:ext>
            </a:extLst>
          </p:cNvPr>
          <p:cNvSpPr/>
          <p:nvPr/>
        </p:nvSpPr>
        <p:spPr>
          <a:xfrm>
            <a:off x="7518123" y="2584211"/>
            <a:ext cx="3172191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sv-SE" sz="14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70" name="Rectangle 19">
            <a:extLst>
              <a:ext uri="{FF2B5EF4-FFF2-40B4-BE49-F238E27FC236}">
                <a16:creationId xmlns:a16="http://schemas.microsoft.com/office/drawing/2014/main" id="{570F61F3-AE0B-4B0F-85C8-5CCE9962CF06}"/>
              </a:ext>
            </a:extLst>
          </p:cNvPr>
          <p:cNvSpPr/>
          <p:nvPr/>
        </p:nvSpPr>
        <p:spPr>
          <a:xfrm>
            <a:off x="7518123" y="3903472"/>
            <a:ext cx="3172191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 startAt="2"/>
              <a:defRPr/>
            </a:pPr>
            <a:r>
              <a:rPr lang="sv-SE" sz="14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71" name="Rectangle 20">
            <a:extLst>
              <a:ext uri="{FF2B5EF4-FFF2-40B4-BE49-F238E27FC236}">
                <a16:creationId xmlns:a16="http://schemas.microsoft.com/office/drawing/2014/main" id="{8F81A56C-FEFF-4190-BB51-699E8003C693}"/>
              </a:ext>
            </a:extLst>
          </p:cNvPr>
          <p:cNvSpPr/>
          <p:nvPr/>
        </p:nvSpPr>
        <p:spPr>
          <a:xfrm>
            <a:off x="7518123" y="5258753"/>
            <a:ext cx="3151319" cy="106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 startAt="3"/>
              <a:defRPr/>
            </a:pPr>
            <a:r>
              <a:rPr lang="sv-SE" sz="1400" dirty="0">
                <a:solidFill>
                  <a:prstClr val="black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28556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AD90-8E6F-4A8F-A07F-F08F5B9D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377"/>
            <a:r>
              <a:rPr lang="sv-SE" sz="3200" dirty="0">
                <a:solidFill>
                  <a:prstClr val="black"/>
                </a:solidFill>
                <a:latin typeface="Arial"/>
                <a:sym typeface="Arial"/>
              </a:rPr>
              <a:t>Summering av verkstad 3: Initiativbeskrivning för </a:t>
            </a:r>
            <a:r>
              <a:rPr lang="sv-SE" sz="3200" dirty="0" err="1">
                <a:solidFill>
                  <a:prstClr val="black"/>
                </a:solidFill>
                <a:latin typeface="Arial"/>
                <a:sym typeface="Arial"/>
              </a:rPr>
              <a:t>delarena</a:t>
            </a:r>
            <a:r>
              <a:rPr lang="sv-SE" sz="3200" dirty="0">
                <a:solidFill>
                  <a:prstClr val="black"/>
                </a:solidFill>
                <a:latin typeface="Arial"/>
                <a:sym typeface="Arial"/>
              </a:rPr>
              <a:t> </a:t>
            </a:r>
            <a:r>
              <a:rPr lang="sv-SE" sz="3200" dirty="0">
                <a:solidFill>
                  <a:prstClr val="black"/>
                </a:solidFill>
                <a:highlight>
                  <a:srgbClr val="FFFF00"/>
                </a:highlight>
                <a:latin typeface="Arial"/>
                <a:sym typeface="Arial"/>
              </a:rPr>
              <a:t>[Infoga namn]</a:t>
            </a:r>
            <a:endParaRPr lang="en-GB" sz="3200" dirty="0">
              <a:solidFill>
                <a:prstClr val="black"/>
              </a:solidFill>
              <a:highlight>
                <a:srgbClr val="FFFF00"/>
              </a:highlight>
              <a:latin typeface="Arial"/>
              <a:sym typeface="Arial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63EE93-4EC7-49C9-B7A1-0A4A1B85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63EE93-4EC7-49C9-B7A1-0A4A1B85DEA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Google Shape;182;p23">
            <a:extLst>
              <a:ext uri="{FF2B5EF4-FFF2-40B4-BE49-F238E27FC236}">
                <a16:creationId xmlns:a16="http://schemas.microsoft.com/office/drawing/2014/main" id="{FF283C2E-5C7E-4EDF-80CE-F55CCAF5FE8C}"/>
              </a:ext>
            </a:extLst>
          </p:cNvPr>
          <p:cNvSpPr/>
          <p:nvPr/>
        </p:nvSpPr>
        <p:spPr>
          <a:xfrm>
            <a:off x="656608" y="1937967"/>
            <a:ext cx="1575695" cy="1491033"/>
          </a:xfrm>
          <a:prstGeom prst="homePlate">
            <a:avLst>
              <a:gd name="adj" fmla="val 10869"/>
            </a:avLst>
          </a:prstGeom>
          <a:solidFill>
            <a:schemeClr val="accent3"/>
          </a:solidFill>
          <a:ln w="12700" cap="flat" cmpd="sng">
            <a:solidFill>
              <a:srgbClr val="B16B1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467" b="1" kern="0" dirty="0">
                <a:solidFill>
                  <a:schemeClr val="bg2">
                    <a:lumMod val="25000"/>
                  </a:schemeClr>
                </a:solidFill>
                <a:latin typeface="Arial"/>
                <a:cs typeface="Arial"/>
                <a:sym typeface="Arial"/>
              </a:rPr>
              <a:t>Hypoteser f</a:t>
            </a:r>
            <a:r>
              <a:rPr lang="en" sz="1467" b="1" kern="0" dirty="0">
                <a:solidFill>
                  <a:schemeClr val="bg2">
                    <a:lumMod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rån möte 2</a:t>
            </a:r>
            <a:endParaRPr sz="2133" kern="0" dirty="0">
              <a:solidFill>
                <a:schemeClr val="bg2">
                  <a:lumMod val="2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183;p23" descr="Postit">
            <a:extLst>
              <a:ext uri="{FF2B5EF4-FFF2-40B4-BE49-F238E27FC236}">
                <a16:creationId xmlns:a16="http://schemas.microsoft.com/office/drawing/2014/main" id="{A00F4730-C90B-494B-B8D1-12A8A2644F9A}"/>
              </a:ext>
            </a:extLst>
          </p:cNvPr>
          <p:cNvSpPr/>
          <p:nvPr/>
        </p:nvSpPr>
        <p:spPr>
          <a:xfrm>
            <a:off x="3030693" y="1937967"/>
            <a:ext cx="1491033" cy="1491033"/>
          </a:xfrm>
          <a:prstGeom prst="rect">
            <a:avLst/>
          </a:prstGeom>
          <a:solidFill>
            <a:srgbClr val="FAD4A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184;p23" descr="Postit">
            <a:extLst>
              <a:ext uri="{FF2B5EF4-FFF2-40B4-BE49-F238E27FC236}">
                <a16:creationId xmlns:a16="http://schemas.microsoft.com/office/drawing/2014/main" id="{6B19ACF2-60FC-4B08-9B71-161E60811AD9}"/>
              </a:ext>
            </a:extLst>
          </p:cNvPr>
          <p:cNvSpPr/>
          <p:nvPr/>
        </p:nvSpPr>
        <p:spPr>
          <a:xfrm>
            <a:off x="4819277" y="1937967"/>
            <a:ext cx="1491033" cy="1491033"/>
          </a:xfrm>
          <a:prstGeom prst="rect">
            <a:avLst/>
          </a:prstGeom>
          <a:solidFill>
            <a:srgbClr val="FAD4A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185;p23" descr="Postit">
            <a:extLst>
              <a:ext uri="{FF2B5EF4-FFF2-40B4-BE49-F238E27FC236}">
                <a16:creationId xmlns:a16="http://schemas.microsoft.com/office/drawing/2014/main" id="{7F745671-2409-45CA-A429-3C9924F41E32}"/>
              </a:ext>
            </a:extLst>
          </p:cNvPr>
          <p:cNvSpPr/>
          <p:nvPr/>
        </p:nvSpPr>
        <p:spPr>
          <a:xfrm>
            <a:off x="6607861" y="1937967"/>
            <a:ext cx="1491033" cy="1491033"/>
          </a:xfrm>
          <a:prstGeom prst="rect">
            <a:avLst/>
          </a:prstGeom>
          <a:solidFill>
            <a:srgbClr val="FAD4A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186;p23">
            <a:extLst>
              <a:ext uri="{FF2B5EF4-FFF2-40B4-BE49-F238E27FC236}">
                <a16:creationId xmlns:a16="http://schemas.microsoft.com/office/drawing/2014/main" id="{90036F02-A01E-48D4-8EF4-0388B967F4A2}"/>
              </a:ext>
            </a:extLst>
          </p:cNvPr>
          <p:cNvSpPr/>
          <p:nvPr/>
        </p:nvSpPr>
        <p:spPr>
          <a:xfrm>
            <a:off x="8396445" y="1937967"/>
            <a:ext cx="1491033" cy="1491033"/>
          </a:xfrm>
          <a:prstGeom prst="rect">
            <a:avLst/>
          </a:prstGeom>
          <a:solidFill>
            <a:srgbClr val="FAD4A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187;p23" descr="Postit">
            <a:extLst>
              <a:ext uri="{FF2B5EF4-FFF2-40B4-BE49-F238E27FC236}">
                <a16:creationId xmlns:a16="http://schemas.microsoft.com/office/drawing/2014/main" id="{CC98766D-ABC3-4C38-9EFD-FD9429A01C79}"/>
              </a:ext>
            </a:extLst>
          </p:cNvPr>
          <p:cNvSpPr/>
          <p:nvPr/>
        </p:nvSpPr>
        <p:spPr>
          <a:xfrm>
            <a:off x="10185029" y="1937967"/>
            <a:ext cx="1491033" cy="1491033"/>
          </a:xfrm>
          <a:prstGeom prst="rect">
            <a:avLst/>
          </a:prstGeom>
          <a:solidFill>
            <a:srgbClr val="FAD4A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200" i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7" name="Graphic 1">
            <a:extLst>
              <a:ext uri="{FF2B5EF4-FFF2-40B4-BE49-F238E27FC236}">
                <a16:creationId xmlns:a16="http://schemas.microsoft.com/office/drawing/2014/main" id="{BD996413-8B8D-4467-93E0-A77F7ABEB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3861" y="1974128"/>
            <a:ext cx="467865" cy="467865"/>
          </a:xfrm>
          <a:prstGeom prst="rect">
            <a:avLst/>
          </a:prstGeom>
        </p:spPr>
      </p:pic>
      <p:pic>
        <p:nvPicPr>
          <p:cNvPr id="38" name="Graphic 14">
            <a:extLst>
              <a:ext uri="{FF2B5EF4-FFF2-40B4-BE49-F238E27FC236}">
                <a16:creationId xmlns:a16="http://schemas.microsoft.com/office/drawing/2014/main" id="{E37C9185-3713-451B-9F22-690CA6506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2445" y="1974128"/>
            <a:ext cx="467865" cy="467865"/>
          </a:xfrm>
          <a:prstGeom prst="rect">
            <a:avLst/>
          </a:prstGeom>
        </p:spPr>
      </p:pic>
      <p:pic>
        <p:nvPicPr>
          <p:cNvPr id="39" name="Graphic 15">
            <a:extLst>
              <a:ext uri="{FF2B5EF4-FFF2-40B4-BE49-F238E27FC236}">
                <a16:creationId xmlns:a16="http://schemas.microsoft.com/office/drawing/2014/main" id="{42B1C61A-1647-4F65-8ABA-B3E08D675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2002" y="1974128"/>
            <a:ext cx="467865" cy="467865"/>
          </a:xfrm>
          <a:prstGeom prst="rect">
            <a:avLst/>
          </a:prstGeom>
        </p:spPr>
      </p:pic>
      <p:pic>
        <p:nvPicPr>
          <p:cNvPr id="40" name="Graphic 16">
            <a:extLst>
              <a:ext uri="{FF2B5EF4-FFF2-40B4-BE49-F238E27FC236}">
                <a16:creationId xmlns:a16="http://schemas.microsoft.com/office/drawing/2014/main" id="{62A79AB0-A870-409D-A6F3-A87231F7A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2967" y="1974128"/>
            <a:ext cx="467865" cy="467865"/>
          </a:xfrm>
          <a:prstGeom prst="rect">
            <a:avLst/>
          </a:prstGeom>
        </p:spPr>
      </p:pic>
      <p:pic>
        <p:nvPicPr>
          <p:cNvPr id="41" name="Graphic 17">
            <a:extLst>
              <a:ext uri="{FF2B5EF4-FFF2-40B4-BE49-F238E27FC236}">
                <a16:creationId xmlns:a16="http://schemas.microsoft.com/office/drawing/2014/main" id="{B1DF651A-67EE-419D-9D23-ACDB9E7F9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95681" y="1974128"/>
            <a:ext cx="467865" cy="467865"/>
          </a:xfrm>
          <a:prstGeom prst="rect">
            <a:avLst/>
          </a:prstGeom>
        </p:spPr>
      </p:pic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DE41F27B-D454-4F2A-9CB7-986AD1B51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72294" y="3991966"/>
            <a:ext cx="9847411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Rectangle 2">
            <a:extLst>
              <a:ext uri="{FF2B5EF4-FFF2-40B4-BE49-F238E27FC236}">
                <a16:creationId xmlns:a16="http://schemas.microsoft.com/office/drawing/2014/main" id="{75B72C77-38FB-4F9E-9E9B-BBA920C20901}"/>
              </a:ext>
            </a:extLst>
          </p:cNvPr>
          <p:cNvSpPr/>
          <p:nvPr/>
        </p:nvSpPr>
        <p:spPr>
          <a:xfrm>
            <a:off x="1172295" y="4394903"/>
            <a:ext cx="3095943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sv-SE" sz="1467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Vem/vilka kan påverka och förändra? Finns det fler som borde involveras? Hur bjuder vi in dem och vem kontaktar vi (person/avdelning/enhet)? </a:t>
            </a: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77B54CD3-190B-44FC-B6AF-24A15338F6A9}"/>
              </a:ext>
            </a:extLst>
          </p:cNvPr>
          <p:cNvSpPr/>
          <p:nvPr/>
        </p:nvSpPr>
        <p:spPr>
          <a:xfrm>
            <a:off x="4460163" y="4394904"/>
            <a:ext cx="3425376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sv-SE" sz="1467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Vilka aktiviteter behöver genomföras? </a:t>
            </a:r>
            <a:br>
              <a:rPr lang="sv-SE" sz="1467" dirty="0">
                <a:solidFill>
                  <a:prstClr val="black"/>
                </a:solidFill>
                <a:latin typeface="Arial"/>
                <a:cs typeface="Arial"/>
                <a:sym typeface="Arial"/>
              </a:rPr>
            </a:br>
            <a:r>
              <a:rPr lang="sv-SE" sz="1467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I vilken ordning? Finns tidigare/pågående arbete att utgå ifrån? Hur får vi tag på det? Vilka aktiviteter krävs?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9CB50652-9B8E-4CFB-BABC-E50B95E32170}"/>
              </a:ext>
            </a:extLst>
          </p:cNvPr>
          <p:cNvSpPr/>
          <p:nvPr/>
        </p:nvSpPr>
        <p:spPr>
          <a:xfrm>
            <a:off x="8077466" y="4394904"/>
            <a:ext cx="3425376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sv-SE" sz="1467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När kan arbetet påbörjas? Finns det beroenden mellan aktiviteterna? Vilka beslut krävs innan de kan ske? </a:t>
            </a:r>
          </a:p>
        </p:txBody>
      </p:sp>
    </p:spTree>
    <p:extLst>
      <p:ext uri="{BB962C8B-B14F-4D97-AF65-F5344CB8AC3E}">
        <p14:creationId xmlns:p14="http://schemas.microsoft.com/office/powerpoint/2010/main" val="114783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D83683B1-5257-4557-B4AB-202715204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2562" y="-142874"/>
            <a:ext cx="12655550" cy="7100888"/>
          </a:xfrm>
          <a:prstGeom prst="rect">
            <a:avLst/>
          </a:prstGeom>
          <a:gradFill flip="none" rotWithShape="1">
            <a:gsLst>
              <a:gs pos="96250">
                <a:srgbClr val="B5E4FB"/>
              </a:gs>
              <a:gs pos="50000">
                <a:srgbClr val="D7EEFC"/>
              </a:gs>
              <a:gs pos="38000">
                <a:srgbClr val="E1F3FD"/>
              </a:gs>
              <a:gs pos="0">
                <a:srgbClr val="EAF7FE"/>
              </a:gs>
              <a:gs pos="100000">
                <a:srgbClr val="B3E3FA"/>
              </a:gs>
            </a:gsLst>
            <a:lin ang="108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sv-SE" sz="1100" b="1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1148315-9D62-4CA0-807D-3988FD1746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3985" y="-832510"/>
            <a:ext cx="11336784" cy="714501"/>
          </a:xfrm>
        </p:spPr>
        <p:txBody>
          <a:bodyPr/>
          <a:lstStyle/>
          <a:p>
            <a:r>
              <a:rPr lang="sv-SE" dirty="0"/>
              <a:t>Första hypotes (vid möte 2) som leder till bearbetat förslag till möte 3/avstämning</a:t>
            </a:r>
          </a:p>
        </p:txBody>
      </p:sp>
      <p:sp>
        <p:nvSpPr>
          <p:cNvPr id="46" name="Rectangle 45" descr="Problemområde">
            <a:extLst>
              <a:ext uri="{FF2B5EF4-FFF2-40B4-BE49-F238E27FC236}">
                <a16:creationId xmlns:a16="http://schemas.microsoft.com/office/drawing/2014/main" id="{45F6D82C-F6C7-4F77-86D6-5A89CB73F97F}"/>
              </a:ext>
            </a:extLst>
          </p:cNvPr>
          <p:cNvSpPr/>
          <p:nvPr/>
        </p:nvSpPr>
        <p:spPr>
          <a:xfrm>
            <a:off x="81000" y="221905"/>
            <a:ext cx="4392490" cy="459277"/>
          </a:xfrm>
          <a:prstGeom prst="rect">
            <a:avLst/>
          </a:prstGeom>
          <a:solidFill>
            <a:schemeClr val="bg1"/>
          </a:solidFill>
          <a:ln>
            <a:solidFill>
              <a:srgbClr val="89D2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marL="342900" lvl="0" indent="-342900">
              <a:buFont typeface="+mj-lt"/>
              <a:buAutoNum type="arabicPeriod"/>
              <a:defRPr/>
            </a:pP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45" name="Rectangle 44" descr="Vad">
            <a:extLst>
              <a:ext uri="{FF2B5EF4-FFF2-40B4-BE49-F238E27FC236}">
                <a16:creationId xmlns:a16="http://schemas.microsoft.com/office/drawing/2014/main" id="{D86262C8-52D5-4492-B5B1-45452D527066}"/>
              </a:ext>
            </a:extLst>
          </p:cNvPr>
          <p:cNvSpPr/>
          <p:nvPr/>
        </p:nvSpPr>
        <p:spPr>
          <a:xfrm>
            <a:off x="4581698" y="231739"/>
            <a:ext cx="7529303" cy="459277"/>
          </a:xfrm>
          <a:prstGeom prst="rect">
            <a:avLst/>
          </a:prstGeom>
          <a:solidFill>
            <a:schemeClr val="bg1"/>
          </a:solidFill>
          <a:ln>
            <a:solidFill>
              <a:srgbClr val="89D2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6F6461-EF01-46B6-A1A5-028AD55AC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4515" y="2367030"/>
            <a:ext cx="12206514" cy="30777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80E75BA7-7A75-4DB7-A551-A2C04A747522}"/>
              </a:ext>
            </a:extLst>
          </p:cNvPr>
          <p:cNvSpPr/>
          <p:nvPr/>
        </p:nvSpPr>
        <p:spPr>
          <a:xfrm>
            <a:off x="1" y="744756"/>
            <a:ext cx="1753240" cy="1561358"/>
          </a:xfrm>
          <a:prstGeom prst="homePlate">
            <a:avLst>
              <a:gd name="adj" fmla="val 2095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Första hypotes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(vid möte 2)</a:t>
            </a:r>
            <a:endParaRPr kumimoji="0" lang="en-GB" sz="1400" b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Arrow: Pentagon 41" descr="Vem/vilka kan påverka/förändra?&#10;">
            <a:extLst>
              <a:ext uri="{FF2B5EF4-FFF2-40B4-BE49-F238E27FC236}">
                <a16:creationId xmlns:a16="http://schemas.microsoft.com/office/drawing/2014/main" id="{36343CBC-0359-4170-90C1-8C72EDA09A2D}"/>
              </a:ext>
            </a:extLst>
          </p:cNvPr>
          <p:cNvSpPr/>
          <p:nvPr/>
        </p:nvSpPr>
        <p:spPr>
          <a:xfrm rot="5400000">
            <a:off x="2860212" y="-39504"/>
            <a:ext cx="1346857" cy="3344378"/>
          </a:xfrm>
          <a:prstGeom prst="homePlate">
            <a:avLst>
              <a:gd name="adj" fmla="val 10064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Arrow: Pentagon 42" descr="Hur kan det gå till?&#10;">
            <a:extLst>
              <a:ext uri="{FF2B5EF4-FFF2-40B4-BE49-F238E27FC236}">
                <a16:creationId xmlns:a16="http://schemas.microsoft.com/office/drawing/2014/main" id="{32596F2C-6402-4260-9E06-F86285C43067}"/>
              </a:ext>
            </a:extLst>
          </p:cNvPr>
          <p:cNvSpPr/>
          <p:nvPr/>
        </p:nvSpPr>
        <p:spPr>
          <a:xfrm rot="5400000">
            <a:off x="6312798" y="-39504"/>
            <a:ext cx="1346857" cy="3344378"/>
          </a:xfrm>
          <a:prstGeom prst="homePlate">
            <a:avLst>
              <a:gd name="adj" fmla="val 10064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Arrow: Pentagon 43" descr="När kan det göras?&#10;">
            <a:extLst>
              <a:ext uri="{FF2B5EF4-FFF2-40B4-BE49-F238E27FC236}">
                <a16:creationId xmlns:a16="http://schemas.microsoft.com/office/drawing/2014/main" id="{CF2D23A9-3157-4390-8E6F-0CBCB3DF1408}"/>
              </a:ext>
            </a:extLst>
          </p:cNvPr>
          <p:cNvSpPr/>
          <p:nvPr/>
        </p:nvSpPr>
        <p:spPr>
          <a:xfrm rot="5400000">
            <a:off x="9765384" y="-39504"/>
            <a:ext cx="1346857" cy="3344377"/>
          </a:xfrm>
          <a:prstGeom prst="homePlate">
            <a:avLst>
              <a:gd name="adj" fmla="val 10064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9049CD-045A-4D93-AC6C-A24F4801FA55}"/>
              </a:ext>
            </a:extLst>
          </p:cNvPr>
          <p:cNvSpPr/>
          <p:nvPr/>
        </p:nvSpPr>
        <p:spPr>
          <a:xfrm>
            <a:off x="1" y="2380375"/>
            <a:ext cx="33183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Bearbetning – exempel på frågor att ställa sig:</a:t>
            </a:r>
            <a:endParaRPr kumimoji="0" lang="sv-SE" sz="11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400D055-B91C-4615-89CB-27A999550710}"/>
              </a:ext>
            </a:extLst>
          </p:cNvPr>
          <p:cNvSpPr/>
          <p:nvPr/>
        </p:nvSpPr>
        <p:spPr>
          <a:xfrm>
            <a:off x="0" y="2802835"/>
            <a:ext cx="1753241" cy="4055164"/>
          </a:xfrm>
          <a:prstGeom prst="homePlate">
            <a:avLst>
              <a:gd name="adj" fmla="val 19643"/>
            </a:avLst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Bearbetat förslag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(till möte 3/ avstämning)</a:t>
            </a:r>
            <a:endParaRPr kumimoji="0" lang="en-GB" sz="1400" b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65C24D4-6415-45A6-9DC2-B801ECA22328}"/>
              </a:ext>
            </a:extLst>
          </p:cNvPr>
          <p:cNvSpPr/>
          <p:nvPr/>
        </p:nvSpPr>
        <p:spPr>
          <a:xfrm>
            <a:off x="80999" y="5456584"/>
            <a:ext cx="1380053" cy="1385782"/>
          </a:xfrm>
          <a:prstGeom prst="wedgeEllipseCallout">
            <a:avLst>
              <a:gd name="adj1" fmla="val 11368"/>
              <a:gd name="adj2" fmla="val -60656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TIPS! </a:t>
            </a:r>
            <a:b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 är något som </a:t>
            </a:r>
            <a:b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avgör hela initiativets genomförbarhet som behöver kollas upp med någon organisation – försök göra det före nästa möte (eller hör av er till Kraftsamlingens stödteam så bistår vi).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158C5D-6EE6-4923-AA3F-60F711AA77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861452" y="2718136"/>
            <a:ext cx="3425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 det rätt organisationer, kan de göra detta? Finns det fler som borde involveras? Hur bjuder vi in dem och vem kontaktar vi (person/avdelning/enhet)? Vilka kan kontaktas </a:t>
            </a:r>
            <a:r>
              <a:rPr kumimoji="0" lang="sv-SE" sz="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redan innan nästa möte</a:t>
            </a:r>
            <a:r>
              <a:rPr kumimoji="0" lang="sv-SE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och vilka bör man kontakta </a:t>
            </a:r>
            <a:r>
              <a:rPr kumimoji="0" lang="sv-SE" sz="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längre fram</a:t>
            </a:r>
            <a:r>
              <a:rPr kumimoji="0" lang="sv-SE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0" name="Arrow: Pentagon 19" descr="Fält för ifyllning">
            <a:extLst>
              <a:ext uri="{FF2B5EF4-FFF2-40B4-BE49-F238E27FC236}">
                <a16:creationId xmlns:a16="http://schemas.microsoft.com/office/drawing/2014/main" id="{D7CC8E07-DF8A-4F84-8E08-95AE20B6542F}"/>
              </a:ext>
            </a:extLst>
          </p:cNvPr>
          <p:cNvSpPr/>
          <p:nvPr/>
        </p:nvSpPr>
        <p:spPr>
          <a:xfrm rot="5400000">
            <a:off x="2339790" y="2886127"/>
            <a:ext cx="2387699" cy="3344378"/>
          </a:xfrm>
          <a:prstGeom prst="homePlate">
            <a:avLst>
              <a:gd name="adj" fmla="val 7972"/>
            </a:avLst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2804A9-4646-4DC2-813B-368F7FED70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286828" y="2718136"/>
            <a:ext cx="3425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aktiviteter behöver genomföras? </a:t>
            </a:r>
            <a:br>
              <a:rPr kumimoji="0" lang="sv-SE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vilken ordning? Finns tidigare/pågående arbete att utgå ifrån? Hur får vi tag på det? Vilka aktiviteter, exv. påbörja kartläggningar, kan genomföras </a:t>
            </a:r>
            <a:r>
              <a:rPr kumimoji="0" lang="sv-SE" sz="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redan innan nästa möte</a:t>
            </a:r>
            <a:r>
              <a:rPr kumimoji="0" lang="sv-SE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0" name="Arrow: Pentagon 29" descr="Fält för ifyllning">
            <a:extLst>
              <a:ext uri="{FF2B5EF4-FFF2-40B4-BE49-F238E27FC236}">
                <a16:creationId xmlns:a16="http://schemas.microsoft.com/office/drawing/2014/main" id="{C1DCC6B4-84EF-444D-A0B4-576F9C2A16B0}"/>
              </a:ext>
            </a:extLst>
          </p:cNvPr>
          <p:cNvSpPr/>
          <p:nvPr/>
        </p:nvSpPr>
        <p:spPr>
          <a:xfrm rot="5400000">
            <a:off x="5792376" y="2886127"/>
            <a:ext cx="2387699" cy="3344378"/>
          </a:xfrm>
          <a:prstGeom prst="homePlate">
            <a:avLst>
              <a:gd name="adj" fmla="val 7972"/>
            </a:avLst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3592C1-1D75-45AD-932C-1C2E3771D9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766624" y="2718136"/>
            <a:ext cx="34253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 kan arbetet påbörjas? Finns det beroenden mellan aktiviteterna? Vilka beslut krävs innan de kan ske? Vilka delar av arbetet kan påbörjas </a:t>
            </a:r>
            <a:r>
              <a:rPr kumimoji="0" lang="sv-SE" sz="9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redan innan nästa möte</a:t>
            </a:r>
            <a:r>
              <a:rPr kumimoji="0" lang="sv-SE" sz="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1" name="Arrow: Pentagon 30" descr="Fält för ifyllning">
            <a:extLst>
              <a:ext uri="{FF2B5EF4-FFF2-40B4-BE49-F238E27FC236}">
                <a16:creationId xmlns:a16="http://schemas.microsoft.com/office/drawing/2014/main" id="{8406053F-815E-4685-A365-39D5EAC55245}"/>
              </a:ext>
            </a:extLst>
          </p:cNvPr>
          <p:cNvSpPr/>
          <p:nvPr/>
        </p:nvSpPr>
        <p:spPr>
          <a:xfrm rot="5400000">
            <a:off x="9244963" y="2886127"/>
            <a:ext cx="2387699" cy="3344378"/>
          </a:xfrm>
          <a:prstGeom prst="homePlate">
            <a:avLst>
              <a:gd name="adj" fmla="val 7972"/>
            </a:avLst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E0A998-3D39-45A0-BD13-7F053DEF5364}"/>
              </a:ext>
            </a:extLst>
          </p:cNvPr>
          <p:cNvSpPr/>
          <p:nvPr/>
        </p:nvSpPr>
        <p:spPr>
          <a:xfrm>
            <a:off x="1888661" y="5757930"/>
            <a:ext cx="10303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Samlad bedömning av lösningens genomförbarhet – bör detta förslag ingå som ett av delarenans initiativ? </a:t>
            </a:r>
            <a:br>
              <a:rPr kumimoji="0" lang="sv-SE" sz="11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 nej, hur ska problemet istället angripas?</a:t>
            </a:r>
          </a:p>
        </p:txBody>
      </p:sp>
      <p:sp>
        <p:nvSpPr>
          <p:cNvPr id="27" name="Rectangle 26" descr="Fält för ifyllning">
            <a:extLst>
              <a:ext uri="{FF2B5EF4-FFF2-40B4-BE49-F238E27FC236}">
                <a16:creationId xmlns:a16="http://schemas.microsoft.com/office/drawing/2014/main" id="{3BE97E66-9357-4B1C-9244-41ACA22B5D25}"/>
              </a:ext>
            </a:extLst>
          </p:cNvPr>
          <p:cNvSpPr/>
          <p:nvPr/>
        </p:nvSpPr>
        <p:spPr>
          <a:xfrm>
            <a:off x="1861451" y="6184036"/>
            <a:ext cx="10330548" cy="6858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DB1B26-E195-4D89-8EBE-54D300483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1452" y="675792"/>
            <a:ext cx="3425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Vem/vilka kan påverka/förändra?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F3F239-D8DD-4DFF-9968-3EFB02754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6828" y="675791"/>
            <a:ext cx="3425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kan det gå till?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A40B8C1-70FD-41A1-BD83-E011C4D43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5540" y="2372795"/>
            <a:ext cx="307776" cy="30777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18A1747-E611-4203-BE9A-2A2B6E65A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0916" y="2372795"/>
            <a:ext cx="307776" cy="30777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BDEB6A6-0832-4788-B231-6507C0AF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0712" y="2372795"/>
            <a:ext cx="307776" cy="30777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3F629B7-F671-4595-9365-DCC9320C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4514" y="-21865"/>
            <a:ext cx="1903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PROBLEMOMRÅDE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54C1FA-AAC6-47BF-BA9F-882CCF7AD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4488" y="-21865"/>
            <a:ext cx="1903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VAD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302AE07B-C98A-4C9E-B471-AC2683D9D0D3}"/>
              </a:ext>
            </a:extLst>
          </p:cNvPr>
          <p:cNvSpPr/>
          <p:nvPr/>
        </p:nvSpPr>
        <p:spPr>
          <a:xfrm>
            <a:off x="10250712" y="-80444"/>
            <a:ext cx="2119420" cy="93972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sv-SE" sz="1400" kern="0" dirty="0">
                <a:solidFill>
                  <a:prstClr val="black"/>
                </a:solidFill>
                <a:latin typeface="Arial"/>
                <a:sym typeface="Arial"/>
              </a:rPr>
              <a:t>Infoga sammanställning från verkstad 2, uppdaterad med insikter från verkstad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037DC-55F3-4431-A63B-69FE450A6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6624" y="696780"/>
            <a:ext cx="3425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 kan det göras?</a:t>
            </a:r>
          </a:p>
        </p:txBody>
      </p:sp>
    </p:spTree>
    <p:extLst>
      <p:ext uri="{BB962C8B-B14F-4D97-AF65-F5344CB8AC3E}">
        <p14:creationId xmlns:p14="http://schemas.microsoft.com/office/powerpoint/2010/main" val="366303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Agenda </a:t>
            </a:r>
            <a:r>
              <a:rPr lang="sv-SE" sz="3200" dirty="0">
                <a:solidFill>
                  <a:schemeClr val="bg1"/>
                </a:solidFill>
              </a:rPr>
              <a:t>--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A04E24-6EAB-4825-AFDE-535BE36C1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195" y="3429000"/>
            <a:ext cx="11445886" cy="41241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28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BCF5C4-5C96-422A-AB93-A786955AC3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2" y="2095500"/>
            <a:ext cx="9082347" cy="4305052"/>
          </a:xfrm>
        </p:spPr>
        <p:txBody>
          <a:bodyPr/>
          <a:lstStyle/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Syfte med dagens möte och delarenans arbete framåt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Kort repetition av tidigare möten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Workshop: Bearbetning av handslaget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Nästa steg		</a:t>
            </a:r>
          </a:p>
        </p:txBody>
      </p:sp>
    </p:spTree>
    <p:extLst>
      <p:ext uri="{BB962C8B-B14F-4D97-AF65-F5344CB8AC3E}">
        <p14:creationId xmlns:p14="http://schemas.microsoft.com/office/powerpoint/2010/main" val="132774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" sz="3200" dirty="0"/>
              <a:t>Förslag på upplägg för dagens diskussion</a:t>
            </a:r>
            <a:endParaRPr lang="sv-SE" dirty="0"/>
          </a:p>
        </p:txBody>
      </p:sp>
      <p:pic>
        <p:nvPicPr>
          <p:cNvPr id="7" name="Google Shape;278;p32">
            <a:extLst>
              <a:ext uri="{FF2B5EF4-FFF2-40B4-BE49-F238E27FC236}">
                <a16:creationId xmlns:a16="http://schemas.microsoft.com/office/drawing/2014/main" id="{271973A6-4516-4E04-BB02-4582EEC77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984" t="30358" r="63368" b="12143"/>
          <a:stretch/>
        </p:blipFill>
        <p:spPr>
          <a:xfrm>
            <a:off x="893192" y="1921318"/>
            <a:ext cx="3126931" cy="3943332"/>
          </a:xfrm>
          <a:prstGeom prst="rect">
            <a:avLst/>
          </a:prstGeom>
          <a:noFill/>
          <a:ln>
            <a:noFill/>
          </a:ln>
          <a:effectLst>
            <a:outerShdw blurRad="57150" dist="57150" dir="636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AD8C4B28-5909-457D-BF9C-60CA968244B3}"/>
              </a:ext>
            </a:extLst>
          </p:cNvPr>
          <p:cNvSpPr/>
          <p:nvPr/>
        </p:nvSpPr>
        <p:spPr>
          <a:xfrm>
            <a:off x="893192" y="1921318"/>
            <a:ext cx="3126931" cy="39764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Infoga bild på delarenans handslag</a:t>
            </a:r>
          </a:p>
        </p:txBody>
      </p:sp>
      <p:sp>
        <p:nvSpPr>
          <p:cNvPr id="8" name="Google Shape;276;p32">
            <a:extLst>
              <a:ext uri="{FF2B5EF4-FFF2-40B4-BE49-F238E27FC236}">
                <a16:creationId xmlns:a16="http://schemas.microsoft.com/office/drawing/2014/main" id="{3D27AB82-3AF2-497F-B5B7-D9CE87F09CBB}"/>
              </a:ext>
            </a:extLst>
          </p:cNvPr>
          <p:cNvSpPr txBox="1"/>
          <p:nvPr/>
        </p:nvSpPr>
        <p:spPr>
          <a:xfrm>
            <a:off x="4510892" y="1954452"/>
            <a:ext cx="4985600" cy="28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Att vi i tur och ordning går igenom och diskuterar: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Övergripande tankar om handslaget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Nulägesbeskrivning och målsättning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Initiativ 1: </a:t>
            </a:r>
            <a:r>
              <a:rPr lang="sv" sz="1867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[Infoga initiativ namn]</a:t>
            </a:r>
            <a:endParaRPr sz="1867" kern="0" dirty="0">
              <a:solidFill>
                <a:srgbClr val="000000"/>
              </a:solidFill>
              <a:highlight>
                <a:srgbClr val="FFFF00"/>
              </a:highlight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Initiativ 2: </a:t>
            </a:r>
            <a:r>
              <a:rPr lang="sv-SE" sz="1867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[Infoga initiativ namn]</a:t>
            </a: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sv-SE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Initiativ 3: </a:t>
            </a:r>
            <a:r>
              <a:rPr lang="sv-SE" sz="1867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[Infoga initiativ namn]</a:t>
            </a: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sv-SE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….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77;p32">
            <a:extLst>
              <a:ext uri="{FF2B5EF4-FFF2-40B4-BE49-F238E27FC236}">
                <a16:creationId xmlns:a16="http://schemas.microsoft.com/office/drawing/2014/main" id="{5A52E9BB-79E7-44F0-868B-33ED9C564481}"/>
              </a:ext>
            </a:extLst>
          </p:cNvPr>
          <p:cNvSpPr/>
          <p:nvPr/>
        </p:nvSpPr>
        <p:spPr>
          <a:xfrm>
            <a:off x="4706892" y="5213052"/>
            <a:ext cx="4506800" cy="870000"/>
          </a:xfrm>
          <a:prstGeom prst="wedgeRectCallout">
            <a:avLst>
              <a:gd name="adj1" fmla="val 7606"/>
              <a:gd name="adj2" fmla="val -83383"/>
            </a:avLst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Förslagsvis kan vi ta en paus någon gång runt klockan </a:t>
            </a:r>
            <a:r>
              <a:rPr lang="sv" sz="1867" kern="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  <a:sym typeface="Arial"/>
              </a:rPr>
              <a:t>[Infoga tid]</a:t>
            </a: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!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4649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" sz="3200" dirty="0"/>
              <a:t>Övergripande tankar om handslaget</a:t>
            </a:r>
            <a:endParaRPr lang="sv-SE" dirty="0"/>
          </a:p>
        </p:txBody>
      </p:sp>
      <p:pic>
        <p:nvPicPr>
          <p:cNvPr id="11" name="Google Shape;285;p33">
            <a:extLst>
              <a:ext uri="{FF2B5EF4-FFF2-40B4-BE49-F238E27FC236}">
                <a16:creationId xmlns:a16="http://schemas.microsoft.com/office/drawing/2014/main" id="{5B3AC3AA-B696-4459-9518-1BBBE868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4226" t="29179" r="10795" b="10619"/>
          <a:stretch/>
        </p:blipFill>
        <p:spPr>
          <a:xfrm>
            <a:off x="836042" y="1954236"/>
            <a:ext cx="3045299" cy="4128635"/>
          </a:xfrm>
          <a:prstGeom prst="rect">
            <a:avLst/>
          </a:prstGeom>
          <a:noFill/>
          <a:ln>
            <a:noFill/>
          </a:ln>
          <a:effectLst>
            <a:outerShdw blurRad="57150" dist="57150" dir="6360000" algn="bl" rotWithShape="0">
              <a:srgbClr val="000000">
                <a:alpha val="36000"/>
              </a:srgbClr>
            </a:outerShdw>
          </a:effectLst>
        </p:spPr>
      </p:pic>
      <p:sp>
        <p:nvSpPr>
          <p:cNvPr id="12" name="Google Shape;286;p33">
            <a:extLst>
              <a:ext uri="{FF2B5EF4-FFF2-40B4-BE49-F238E27FC236}">
                <a16:creationId xmlns:a16="http://schemas.microsoft.com/office/drawing/2014/main" id="{8EE7484B-860E-4D0F-ACE9-1FBB71C5A6EF}"/>
              </a:ext>
            </a:extLst>
          </p:cNvPr>
          <p:cNvSpPr txBox="1"/>
          <p:nvPr/>
        </p:nvSpPr>
        <p:spPr>
          <a:xfrm>
            <a:off x="4453742" y="1954252"/>
            <a:ext cx="5380400" cy="3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sv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Förslag på diskussionsfrågor: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sv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Har ni hunnit läsa utkastet?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sv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Vilka är era övergripande reflektioner?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sv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Åsikter om omfattning och detaljeringsgrad?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sv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Tankar om ton och språk?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sv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Är det någon särskild del ni skulle vilja diskutera mer ingående under dagens möte? 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87;p33">
            <a:extLst>
              <a:ext uri="{FF2B5EF4-FFF2-40B4-BE49-F238E27FC236}">
                <a16:creationId xmlns:a16="http://schemas.microsoft.com/office/drawing/2014/main" id="{3BF70698-81DB-4C5E-8AD3-DFB7EB1760C0}"/>
              </a:ext>
            </a:extLst>
          </p:cNvPr>
          <p:cNvSpPr/>
          <p:nvPr/>
        </p:nvSpPr>
        <p:spPr>
          <a:xfrm>
            <a:off x="4649742" y="5118252"/>
            <a:ext cx="4506800" cy="964800"/>
          </a:xfrm>
          <a:prstGeom prst="wedgeRectCallout">
            <a:avLst>
              <a:gd name="adj1" fmla="val 7606"/>
              <a:gd name="adj2" fmla="val -83383"/>
            </a:avLst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sv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Förslagsvis kan vi ta 10 minuter att läsa igenom utkastet var för sig om ni inte hunnit läsa inför mötet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000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" sz="3200" dirty="0"/>
              <a:t>Nulägesbeskrivning och målsättningar</a:t>
            </a:r>
            <a:endParaRPr lang="sv-SE" dirty="0"/>
          </a:p>
        </p:txBody>
      </p:sp>
      <p:pic>
        <p:nvPicPr>
          <p:cNvPr id="6" name="Google Shape;294;p34">
            <a:extLst>
              <a:ext uri="{FF2B5EF4-FFF2-40B4-BE49-F238E27FC236}">
                <a16:creationId xmlns:a16="http://schemas.microsoft.com/office/drawing/2014/main" id="{102DAAC6-74B3-4DF8-8927-D8F9F5111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486" t="26900" r="63622" b="10028"/>
          <a:stretch/>
        </p:blipFill>
        <p:spPr>
          <a:xfrm>
            <a:off x="610293" y="1908667"/>
            <a:ext cx="2955469" cy="4212767"/>
          </a:xfrm>
          <a:prstGeom prst="rect">
            <a:avLst/>
          </a:prstGeom>
          <a:noFill/>
          <a:ln>
            <a:noFill/>
          </a:ln>
          <a:effectLst>
            <a:outerShdw blurRad="57150" dist="57150" dir="6360000" algn="bl" rotWithShape="0">
              <a:srgbClr val="000000">
                <a:alpha val="36000"/>
              </a:srgbClr>
            </a:outerShdw>
          </a:effectLst>
        </p:spPr>
      </p:pic>
      <p:pic>
        <p:nvPicPr>
          <p:cNvPr id="7" name="Google Shape;295;p34">
            <a:extLst>
              <a:ext uri="{FF2B5EF4-FFF2-40B4-BE49-F238E27FC236}">
                <a16:creationId xmlns:a16="http://schemas.microsoft.com/office/drawing/2014/main" id="{045A91D2-3B58-40F4-A6B4-958181143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023" t="25688" r="63351" b="10459"/>
          <a:stretch/>
        </p:blipFill>
        <p:spPr>
          <a:xfrm>
            <a:off x="1598192" y="2325067"/>
            <a:ext cx="2865632" cy="4016833"/>
          </a:xfrm>
          <a:prstGeom prst="rect">
            <a:avLst/>
          </a:prstGeom>
          <a:noFill/>
          <a:ln>
            <a:noFill/>
          </a:ln>
          <a:effectLst>
            <a:outerShdw blurRad="57150" dist="57150" dir="6360000" algn="bl" rotWithShape="0">
              <a:srgbClr val="000000">
                <a:alpha val="36000"/>
              </a:srgbClr>
            </a:outerShdw>
          </a:effectLst>
        </p:spPr>
      </p:pic>
      <p:sp>
        <p:nvSpPr>
          <p:cNvPr id="8" name="Google Shape;296;p34">
            <a:extLst>
              <a:ext uri="{FF2B5EF4-FFF2-40B4-BE49-F238E27FC236}">
                <a16:creationId xmlns:a16="http://schemas.microsoft.com/office/drawing/2014/main" id="{536B6478-CA09-4756-BC1C-88EA9ACE2B86}"/>
              </a:ext>
            </a:extLst>
          </p:cNvPr>
          <p:cNvSpPr txBox="1"/>
          <p:nvPr/>
        </p:nvSpPr>
        <p:spPr>
          <a:xfrm>
            <a:off x="4694226" y="1847000"/>
            <a:ext cx="4774400" cy="3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Förslag på diskussionsfrågor: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Känner ni igen er i innehållet?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Saknas någon viktig aspekt från våra tidigare diskussioner?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Känner ni er bekväma med texten avseende innehåll och ton?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423323" defTabSz="1219170">
              <a:lnSpc>
                <a:spcPct val="115000"/>
              </a:lnSpc>
              <a:buClr>
                <a:srgbClr val="000000"/>
              </a:buClr>
              <a:buSzPts val="1400"/>
              <a:buFont typeface="Arial"/>
              <a:buChar char="●"/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Är de övergripande målsättningarna på en lagom nivå?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97;p34">
            <a:extLst>
              <a:ext uri="{FF2B5EF4-FFF2-40B4-BE49-F238E27FC236}">
                <a16:creationId xmlns:a16="http://schemas.microsoft.com/office/drawing/2014/main" id="{8C6B0364-477A-4C7C-88C1-5B823A855849}"/>
              </a:ext>
            </a:extLst>
          </p:cNvPr>
          <p:cNvSpPr/>
          <p:nvPr/>
        </p:nvSpPr>
        <p:spPr>
          <a:xfrm>
            <a:off x="4890226" y="5011000"/>
            <a:ext cx="4506800" cy="964800"/>
          </a:xfrm>
          <a:prstGeom prst="wedgeRectCallout">
            <a:avLst>
              <a:gd name="adj1" fmla="val 7606"/>
              <a:gd name="adj2" fmla="val -83383"/>
            </a:avLst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sv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Förslag på språkliga justeringar kan gärna skickas till: </a:t>
            </a:r>
            <a:r>
              <a:rPr lang="sv" sz="1867" u="sng" kern="0" dirty="0">
                <a:highlight>
                  <a:srgbClr val="FFFF00"/>
                </a:highlight>
                <a:latin typeface="Arial"/>
                <a:cs typeface="Arial"/>
                <a:sym typeface="Arial"/>
              </a:rPr>
              <a:t>[</a:t>
            </a:r>
            <a:r>
              <a:rPr lang="sv" sz="1867" kern="0" dirty="0">
                <a:highlight>
                  <a:srgbClr val="FFFF00"/>
                </a:highlight>
                <a:latin typeface="Arial"/>
                <a:cs typeface="Arial"/>
                <a:sym typeface="Arial"/>
              </a:rPr>
              <a:t>Infoga namn]</a:t>
            </a:r>
            <a:endParaRPr sz="1867" kern="0" dirty="0">
              <a:highlight>
                <a:srgbClr val="FFFF00"/>
              </a:highligh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488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" sz="3200" dirty="0"/>
              <a:t>Initiativ 1: </a:t>
            </a:r>
            <a:r>
              <a:rPr lang="sv" sz="3200" dirty="0">
                <a:highlight>
                  <a:srgbClr val="FFFF00"/>
                </a:highlight>
              </a:rPr>
              <a:t>[Infoga initiativnamn]</a:t>
            </a:r>
            <a:endParaRPr lang="sv-SE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2063C8D-CF39-47E1-B4AB-953BA8E932B1}"/>
              </a:ext>
            </a:extLst>
          </p:cNvPr>
          <p:cNvSpPr/>
          <p:nvPr/>
        </p:nvSpPr>
        <p:spPr>
          <a:xfrm>
            <a:off x="736029" y="2069417"/>
            <a:ext cx="3126931" cy="3943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Infoga Arbetsplan</a:t>
            </a:r>
          </a:p>
        </p:txBody>
      </p:sp>
      <p:sp>
        <p:nvSpPr>
          <p:cNvPr id="11" name="Google Shape;305;p35">
            <a:extLst>
              <a:ext uri="{FF2B5EF4-FFF2-40B4-BE49-F238E27FC236}">
                <a16:creationId xmlns:a16="http://schemas.microsoft.com/office/drawing/2014/main" id="{34289F3B-6B3A-46E9-9653-6F2EB97B8A0A}"/>
              </a:ext>
            </a:extLst>
          </p:cNvPr>
          <p:cNvSpPr txBox="1"/>
          <p:nvPr/>
        </p:nvSpPr>
        <p:spPr>
          <a:xfrm>
            <a:off x="5473329" y="2053150"/>
            <a:ext cx="5275600" cy="196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sv" sz="1467" b="1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Målbild:</a:t>
            </a:r>
            <a:endParaRPr sz="1467" b="1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</a:pPr>
            <a:r>
              <a:rPr lang="sv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“...”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04;p35">
            <a:extLst>
              <a:ext uri="{FF2B5EF4-FFF2-40B4-BE49-F238E27FC236}">
                <a16:creationId xmlns:a16="http://schemas.microsoft.com/office/drawing/2014/main" id="{7757430D-83D4-457C-82F1-AEA90496BE36}"/>
              </a:ext>
            </a:extLst>
          </p:cNvPr>
          <p:cNvSpPr txBox="1"/>
          <p:nvPr/>
        </p:nvSpPr>
        <p:spPr>
          <a:xfrm>
            <a:off x="5473329" y="4221083"/>
            <a:ext cx="5186400" cy="21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sv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Förslag på diskussionsfrågor: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Känner ni att målbilden skulle bidra till en positiv utveckling på området om vi uppnår denna?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Tror ni att detta är en bra arbetsplan för att uppnå målbilden?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Känns arbetsinsatsen rimlig, eller är ansatsen för ambitiös? 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Finns det någon/några i gruppen som redan nu vet att ni vill arbeta med det här initiativet? 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168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Initiativ 2: </a:t>
            </a:r>
            <a:r>
              <a:rPr lang="sv" sz="3200" dirty="0">
                <a:highlight>
                  <a:srgbClr val="FFFF00"/>
                </a:highlight>
              </a:rPr>
              <a:t>[Infoga initiativnamn]</a:t>
            </a:r>
            <a:endParaRPr lang="sv-SE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2063C8D-CF39-47E1-B4AB-953BA8E932B1}"/>
              </a:ext>
            </a:extLst>
          </p:cNvPr>
          <p:cNvSpPr/>
          <p:nvPr/>
        </p:nvSpPr>
        <p:spPr>
          <a:xfrm>
            <a:off x="736029" y="2069417"/>
            <a:ext cx="3126931" cy="3943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Infoga Arbetsplan</a:t>
            </a:r>
          </a:p>
        </p:txBody>
      </p:sp>
      <p:sp>
        <p:nvSpPr>
          <p:cNvPr id="11" name="Google Shape;305;p35">
            <a:extLst>
              <a:ext uri="{FF2B5EF4-FFF2-40B4-BE49-F238E27FC236}">
                <a16:creationId xmlns:a16="http://schemas.microsoft.com/office/drawing/2014/main" id="{34289F3B-6B3A-46E9-9653-6F2EB97B8A0A}"/>
              </a:ext>
            </a:extLst>
          </p:cNvPr>
          <p:cNvSpPr txBox="1"/>
          <p:nvPr/>
        </p:nvSpPr>
        <p:spPr>
          <a:xfrm>
            <a:off x="5473329" y="2053150"/>
            <a:ext cx="5275600" cy="196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sv" sz="1467" b="1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Målbild:</a:t>
            </a:r>
            <a:endParaRPr sz="1467" b="1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</a:pPr>
            <a:r>
              <a:rPr lang="sv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“...”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04;p35">
            <a:extLst>
              <a:ext uri="{FF2B5EF4-FFF2-40B4-BE49-F238E27FC236}">
                <a16:creationId xmlns:a16="http://schemas.microsoft.com/office/drawing/2014/main" id="{7757430D-83D4-457C-82F1-AEA90496BE36}"/>
              </a:ext>
            </a:extLst>
          </p:cNvPr>
          <p:cNvSpPr txBox="1"/>
          <p:nvPr/>
        </p:nvSpPr>
        <p:spPr>
          <a:xfrm>
            <a:off x="5473329" y="4221083"/>
            <a:ext cx="5186400" cy="21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sv-SE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Förslag på diskussionsfrågor:</a:t>
            </a: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-SE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Känner ni att målbilden skulle bidra till en positiv utveckling på området om vi uppnår denna?</a:t>
            </a: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-SE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Tror ni att detta är en bra arbetsplan för att uppnå målbilden?</a:t>
            </a: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-SE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Känns arbetsinsatsen rimlig, eller är ansatsen för ambitiös? </a:t>
            </a: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-SE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Finns det någon/några i gruppen som redan nu vet att ni vill arbeta med det här initiativet? </a:t>
            </a:r>
          </a:p>
        </p:txBody>
      </p:sp>
    </p:spTree>
    <p:extLst>
      <p:ext uri="{BB962C8B-B14F-4D97-AF65-F5344CB8AC3E}">
        <p14:creationId xmlns:p14="http://schemas.microsoft.com/office/powerpoint/2010/main" val="291675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Process 107">
            <a:extLst>
              <a:ext uri="{FF2B5EF4-FFF2-40B4-BE49-F238E27FC236}">
                <a16:creationId xmlns:a16="http://schemas.microsoft.com/office/drawing/2014/main" id="{E3F64CC0-27D3-4915-801E-DAB69FFD5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4367" y="2219141"/>
            <a:ext cx="5066924" cy="4127019"/>
          </a:xfrm>
          <a:prstGeom prst="flowChartProcess">
            <a:avLst/>
          </a:prstGeom>
          <a:solidFill>
            <a:srgbClr val="EFF8FF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Välkomna – överblick över delarenans organisationer/personer</a:t>
            </a:r>
            <a:endParaRPr lang="sv-SE" dirty="0"/>
          </a:p>
        </p:txBody>
      </p:sp>
      <p:sp>
        <p:nvSpPr>
          <p:cNvPr id="10" name="Flowchart: Process 6">
            <a:extLst>
              <a:ext uri="{FF2B5EF4-FFF2-40B4-BE49-F238E27FC236}">
                <a16:creationId xmlns:a16="http://schemas.microsoft.com/office/drawing/2014/main" id="{E41F35ED-863C-4D2C-8576-02AB9786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986" y="2219141"/>
            <a:ext cx="4895380" cy="4127019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04">
            <a:extLst>
              <a:ext uri="{FF2B5EF4-FFF2-40B4-BE49-F238E27FC236}">
                <a16:creationId xmlns:a16="http://schemas.microsoft.com/office/drawing/2014/main" id="{37CFECC4-ADB4-4F48-9B46-064AC7E830E2}"/>
              </a:ext>
            </a:extLst>
          </p:cNvPr>
          <p:cNvSpPr/>
          <p:nvPr/>
        </p:nvSpPr>
        <p:spPr>
          <a:xfrm>
            <a:off x="2303692" y="2596491"/>
            <a:ext cx="3440674" cy="333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sv-SE" sz="1200" b="1" dirty="0">
                <a:solidFill>
                  <a:schemeClr val="tx1"/>
                </a:solidFill>
                <a:cs typeface="Calibri" pitchFamily="34" charset="0"/>
              </a:rPr>
              <a:t>Arbetsgruppen:</a:t>
            </a:r>
          </a:p>
          <a:p>
            <a:pPr>
              <a:spcBef>
                <a:spcPts val="0"/>
              </a:spcBef>
            </a:pPr>
            <a:endParaRPr lang="sv-SE" sz="12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…</a:t>
            </a:r>
          </a:p>
          <a:p>
            <a:pPr>
              <a:spcBef>
                <a:spcPts val="0"/>
              </a:spcBef>
            </a:pPr>
            <a:endParaRPr lang="sv-SE" sz="1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7" name="Rectangle 105">
            <a:extLst>
              <a:ext uri="{FF2B5EF4-FFF2-40B4-BE49-F238E27FC236}">
                <a16:creationId xmlns:a16="http://schemas.microsoft.com/office/drawing/2014/main" id="{5C0574DD-8729-4F47-B711-9CD85D031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143177" y="2596491"/>
            <a:ext cx="4895380" cy="4261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sv-SE" sz="1200" b="1" dirty="0">
                <a:solidFill>
                  <a:schemeClr val="tx1"/>
                </a:solidFill>
                <a:cs typeface="Calibri" pitchFamily="34" charset="0"/>
              </a:rPr>
              <a:t>Potentiella referensgrupper/-aktörer:</a:t>
            </a:r>
          </a:p>
          <a:p>
            <a:pPr>
              <a:spcBef>
                <a:spcPts val="0"/>
              </a:spcBef>
            </a:pPr>
            <a:endParaRPr lang="sv-SE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</a:rPr>
              <a:t>[Namn, organisation]</a:t>
            </a:r>
          </a:p>
          <a:p>
            <a:pPr>
              <a:spcBef>
                <a:spcPts val="0"/>
              </a:spcBef>
            </a:pP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v-S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val 124">
            <a:extLst>
              <a:ext uri="{FF2B5EF4-FFF2-40B4-BE49-F238E27FC236}">
                <a16:creationId xmlns:a16="http://schemas.microsoft.com/office/drawing/2014/main" id="{5614389C-ECC4-4E1E-BEFA-C90E3BF0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4944" y="3385638"/>
            <a:ext cx="1752546" cy="17525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9" name="Group 91">
            <a:extLst>
              <a:ext uri="{FF2B5EF4-FFF2-40B4-BE49-F238E27FC236}">
                <a16:creationId xmlns:a16="http://schemas.microsoft.com/office/drawing/2014/main" id="{8648DB79-8BDA-4B0A-8523-14C2AAC23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24946" y="3858955"/>
            <a:ext cx="942498" cy="805912"/>
            <a:chOff x="10064368" y="3264508"/>
            <a:chExt cx="942498" cy="805912"/>
          </a:xfrm>
          <a:solidFill>
            <a:srgbClr val="FBBC19"/>
          </a:solidFill>
        </p:grpSpPr>
        <p:grpSp>
          <p:nvGrpSpPr>
            <p:cNvPr id="20" name="Graphic 27">
              <a:extLst>
                <a:ext uri="{FF2B5EF4-FFF2-40B4-BE49-F238E27FC236}">
                  <a16:creationId xmlns:a16="http://schemas.microsoft.com/office/drawing/2014/main" id="{5F91D7A3-8CC9-42F7-A10F-EE2C95AC926C}"/>
                </a:ext>
              </a:extLst>
            </p:cNvPr>
            <p:cNvGrpSpPr/>
            <p:nvPr/>
          </p:nvGrpSpPr>
          <p:grpSpPr>
            <a:xfrm>
              <a:off x="10064368" y="3264508"/>
              <a:ext cx="942498" cy="685324"/>
              <a:chOff x="10064368" y="3264508"/>
              <a:chExt cx="942498" cy="685324"/>
            </a:xfrm>
            <a:grpFill/>
          </p:grpSpPr>
          <p:sp>
            <p:nvSpPr>
              <p:cNvPr id="22" name="Freeform: Shape 102">
                <a:extLst>
                  <a:ext uri="{FF2B5EF4-FFF2-40B4-BE49-F238E27FC236}">
                    <a16:creationId xmlns:a16="http://schemas.microsoft.com/office/drawing/2014/main" id="{408432AD-FBEE-4779-8EE9-9DD597392CE8}"/>
                  </a:ext>
                </a:extLst>
              </p:cNvPr>
              <p:cNvSpPr/>
              <p:nvPr/>
            </p:nvSpPr>
            <p:spPr>
              <a:xfrm>
                <a:off x="10263440" y="3898397"/>
                <a:ext cx="382428" cy="51435"/>
              </a:xfrm>
              <a:custGeom>
                <a:avLst/>
                <a:gdLst>
                  <a:gd name="connsiteX0" fmla="*/ 382429 w 382428"/>
                  <a:gd name="connsiteY0" fmla="*/ 25718 h 51435"/>
                  <a:gd name="connsiteX1" fmla="*/ 374809 w 382428"/>
                  <a:gd name="connsiteY1" fmla="*/ 7620 h 51435"/>
                  <a:gd name="connsiteX2" fmla="*/ 356711 w 382428"/>
                  <a:gd name="connsiteY2" fmla="*/ 0 h 51435"/>
                  <a:gd name="connsiteX3" fmla="*/ 338614 w 382428"/>
                  <a:gd name="connsiteY3" fmla="*/ 7620 h 51435"/>
                  <a:gd name="connsiteX4" fmla="*/ 330994 w 382428"/>
                  <a:gd name="connsiteY4" fmla="*/ 25718 h 51435"/>
                  <a:gd name="connsiteX5" fmla="*/ 338614 w 382428"/>
                  <a:gd name="connsiteY5" fmla="*/ 43815 h 51435"/>
                  <a:gd name="connsiteX6" fmla="*/ 356711 w 382428"/>
                  <a:gd name="connsiteY6" fmla="*/ 51435 h 51435"/>
                  <a:gd name="connsiteX7" fmla="*/ 374809 w 382428"/>
                  <a:gd name="connsiteY7" fmla="*/ 43815 h 51435"/>
                  <a:gd name="connsiteX8" fmla="*/ 382429 w 382428"/>
                  <a:gd name="connsiteY8" fmla="*/ 25718 h 51435"/>
                  <a:gd name="connsiteX9" fmla="*/ 43815 w 382428"/>
                  <a:gd name="connsiteY9" fmla="*/ 43815 h 51435"/>
                  <a:gd name="connsiteX10" fmla="*/ 51435 w 382428"/>
                  <a:gd name="connsiteY10" fmla="*/ 25718 h 51435"/>
                  <a:gd name="connsiteX11" fmla="*/ 43815 w 382428"/>
                  <a:gd name="connsiteY11" fmla="*/ 7620 h 51435"/>
                  <a:gd name="connsiteX12" fmla="*/ 25718 w 382428"/>
                  <a:gd name="connsiteY12" fmla="*/ 0 h 51435"/>
                  <a:gd name="connsiteX13" fmla="*/ 7620 w 382428"/>
                  <a:gd name="connsiteY13" fmla="*/ 7620 h 51435"/>
                  <a:gd name="connsiteX14" fmla="*/ 0 w 382428"/>
                  <a:gd name="connsiteY14" fmla="*/ 25718 h 51435"/>
                  <a:gd name="connsiteX15" fmla="*/ 7620 w 382428"/>
                  <a:gd name="connsiteY15" fmla="*/ 43815 h 51435"/>
                  <a:gd name="connsiteX16" fmla="*/ 25718 w 382428"/>
                  <a:gd name="connsiteY16" fmla="*/ 51435 h 51435"/>
                  <a:gd name="connsiteX17" fmla="*/ 43815 w 382428"/>
                  <a:gd name="connsiteY17" fmla="*/ 43815 h 5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2428" h="51435">
                    <a:moveTo>
                      <a:pt x="382429" y="25718"/>
                    </a:moveTo>
                    <a:cubicBezTo>
                      <a:pt x="382429" y="18733"/>
                      <a:pt x="379888" y="12700"/>
                      <a:pt x="374809" y="7620"/>
                    </a:cubicBezTo>
                    <a:cubicBezTo>
                      <a:pt x="369729" y="2540"/>
                      <a:pt x="363696" y="0"/>
                      <a:pt x="356711" y="0"/>
                    </a:cubicBezTo>
                    <a:cubicBezTo>
                      <a:pt x="349727" y="0"/>
                      <a:pt x="343693" y="2540"/>
                      <a:pt x="338614" y="7620"/>
                    </a:cubicBezTo>
                    <a:cubicBezTo>
                      <a:pt x="333534" y="12700"/>
                      <a:pt x="330994" y="18733"/>
                      <a:pt x="330994" y="25718"/>
                    </a:cubicBezTo>
                    <a:cubicBezTo>
                      <a:pt x="330994" y="32702"/>
                      <a:pt x="333534" y="38735"/>
                      <a:pt x="338614" y="43815"/>
                    </a:cubicBezTo>
                    <a:cubicBezTo>
                      <a:pt x="343693" y="48895"/>
                      <a:pt x="349727" y="51435"/>
                      <a:pt x="356711" y="51435"/>
                    </a:cubicBezTo>
                    <a:cubicBezTo>
                      <a:pt x="363696" y="51435"/>
                      <a:pt x="369729" y="48895"/>
                      <a:pt x="374809" y="43815"/>
                    </a:cubicBezTo>
                    <a:cubicBezTo>
                      <a:pt x="379888" y="38735"/>
                      <a:pt x="382429" y="32702"/>
                      <a:pt x="382429" y="25718"/>
                    </a:cubicBezTo>
                    <a:moveTo>
                      <a:pt x="43815" y="43815"/>
                    </a:moveTo>
                    <a:cubicBezTo>
                      <a:pt x="48895" y="38735"/>
                      <a:pt x="51435" y="32702"/>
                      <a:pt x="51435" y="25718"/>
                    </a:cubicBezTo>
                    <a:cubicBezTo>
                      <a:pt x="51435" y="18733"/>
                      <a:pt x="48895" y="12700"/>
                      <a:pt x="43815" y="7620"/>
                    </a:cubicBezTo>
                    <a:cubicBezTo>
                      <a:pt x="38735" y="2540"/>
                      <a:pt x="32702" y="0"/>
                      <a:pt x="25718" y="0"/>
                    </a:cubicBezTo>
                    <a:cubicBezTo>
                      <a:pt x="18733" y="0"/>
                      <a:pt x="12700" y="2540"/>
                      <a:pt x="7620" y="7620"/>
                    </a:cubicBezTo>
                    <a:cubicBezTo>
                      <a:pt x="2540" y="12700"/>
                      <a:pt x="0" y="18733"/>
                      <a:pt x="0" y="25718"/>
                    </a:cubicBezTo>
                    <a:cubicBezTo>
                      <a:pt x="0" y="32702"/>
                      <a:pt x="2540" y="38735"/>
                      <a:pt x="7620" y="43815"/>
                    </a:cubicBezTo>
                    <a:cubicBezTo>
                      <a:pt x="12700" y="48895"/>
                      <a:pt x="18733" y="51435"/>
                      <a:pt x="25718" y="51435"/>
                    </a:cubicBezTo>
                    <a:cubicBezTo>
                      <a:pt x="32702" y="51435"/>
                      <a:pt x="38735" y="48895"/>
                      <a:pt x="43815" y="4381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FBBC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eeform: Shape 103">
                <a:extLst>
                  <a:ext uri="{FF2B5EF4-FFF2-40B4-BE49-F238E27FC236}">
                    <a16:creationId xmlns:a16="http://schemas.microsoft.com/office/drawing/2014/main" id="{3ED506BD-5670-4CD3-BBC1-A7DA724A5D1F}"/>
                  </a:ext>
                </a:extLst>
              </p:cNvPr>
              <p:cNvSpPr/>
              <p:nvPr/>
            </p:nvSpPr>
            <p:spPr>
              <a:xfrm>
                <a:off x="10064368" y="3264508"/>
                <a:ext cx="942498" cy="586263"/>
              </a:xfrm>
              <a:custGeom>
                <a:avLst/>
                <a:gdLst>
                  <a:gd name="connsiteX0" fmla="*/ 818674 w 942498"/>
                  <a:gd name="connsiteY0" fmla="*/ 173355 h 586263"/>
                  <a:gd name="connsiteX1" fmla="*/ 787241 w 942498"/>
                  <a:gd name="connsiteY1" fmla="*/ 98108 h 586263"/>
                  <a:gd name="connsiteX2" fmla="*/ 711994 w 942498"/>
                  <a:gd name="connsiteY2" fmla="*/ 66675 h 586263"/>
                  <a:gd name="connsiteX3" fmla="*/ 651510 w 942498"/>
                  <a:gd name="connsiteY3" fmla="*/ 85249 h 586263"/>
                  <a:gd name="connsiteX4" fmla="*/ 621983 w 942498"/>
                  <a:gd name="connsiteY4" fmla="*/ 31433 h 586263"/>
                  <a:gd name="connsiteX5" fmla="*/ 546735 w 942498"/>
                  <a:gd name="connsiteY5" fmla="*/ 0 h 586263"/>
                  <a:gd name="connsiteX6" fmla="*/ 471488 w 942498"/>
                  <a:gd name="connsiteY6" fmla="*/ 31433 h 586263"/>
                  <a:gd name="connsiteX7" fmla="*/ 458153 w 942498"/>
                  <a:gd name="connsiteY7" fmla="*/ 47149 h 586263"/>
                  <a:gd name="connsiteX8" fmla="*/ 449104 w 942498"/>
                  <a:gd name="connsiteY8" fmla="*/ 37148 h 586263"/>
                  <a:gd name="connsiteX9" fmla="*/ 373856 w 942498"/>
                  <a:gd name="connsiteY9" fmla="*/ 5715 h 586263"/>
                  <a:gd name="connsiteX10" fmla="*/ 298609 w 942498"/>
                  <a:gd name="connsiteY10" fmla="*/ 37148 h 586263"/>
                  <a:gd name="connsiteX11" fmla="*/ 268605 w 942498"/>
                  <a:gd name="connsiteY11" fmla="*/ 94298 h 586263"/>
                  <a:gd name="connsiteX12" fmla="*/ 219075 w 942498"/>
                  <a:gd name="connsiteY12" fmla="*/ 82391 h 586263"/>
                  <a:gd name="connsiteX13" fmla="*/ 143828 w 942498"/>
                  <a:gd name="connsiteY13" fmla="*/ 113824 h 586263"/>
                  <a:gd name="connsiteX14" fmla="*/ 112395 w 942498"/>
                  <a:gd name="connsiteY14" fmla="*/ 189071 h 586263"/>
                  <a:gd name="connsiteX15" fmla="*/ 118586 w 942498"/>
                  <a:gd name="connsiteY15" fmla="*/ 225743 h 586263"/>
                  <a:gd name="connsiteX16" fmla="*/ 52388 w 942498"/>
                  <a:gd name="connsiteY16" fmla="*/ 257175 h 586263"/>
                  <a:gd name="connsiteX17" fmla="*/ 20955 w 942498"/>
                  <a:gd name="connsiteY17" fmla="*/ 332423 h 586263"/>
                  <a:gd name="connsiteX18" fmla="*/ 46673 w 942498"/>
                  <a:gd name="connsiteY18" fmla="*/ 401479 h 586263"/>
                  <a:gd name="connsiteX19" fmla="*/ 31433 w 942498"/>
                  <a:gd name="connsiteY19" fmla="*/ 414338 h 586263"/>
                  <a:gd name="connsiteX20" fmla="*/ 0 w 942498"/>
                  <a:gd name="connsiteY20" fmla="*/ 489585 h 586263"/>
                  <a:gd name="connsiteX21" fmla="*/ 31433 w 942498"/>
                  <a:gd name="connsiteY21" fmla="*/ 564833 h 586263"/>
                  <a:gd name="connsiteX22" fmla="*/ 61913 w 942498"/>
                  <a:gd name="connsiteY22" fmla="*/ 586264 h 586263"/>
                  <a:gd name="connsiteX23" fmla="*/ 151448 w 942498"/>
                  <a:gd name="connsiteY23" fmla="*/ 586264 h 586263"/>
                  <a:gd name="connsiteX24" fmla="*/ 785336 w 942498"/>
                  <a:gd name="connsiteY24" fmla="*/ 586264 h 586263"/>
                  <a:gd name="connsiteX25" fmla="*/ 886301 w 942498"/>
                  <a:gd name="connsiteY25" fmla="*/ 586264 h 586263"/>
                  <a:gd name="connsiteX26" fmla="*/ 911066 w 942498"/>
                  <a:gd name="connsiteY26" fmla="*/ 567690 h 586263"/>
                  <a:gd name="connsiteX27" fmla="*/ 942499 w 942498"/>
                  <a:gd name="connsiteY27" fmla="*/ 492443 h 586263"/>
                  <a:gd name="connsiteX28" fmla="*/ 911066 w 942498"/>
                  <a:gd name="connsiteY28" fmla="*/ 417195 h 586263"/>
                  <a:gd name="connsiteX29" fmla="*/ 894874 w 942498"/>
                  <a:gd name="connsiteY29" fmla="*/ 403384 h 586263"/>
                  <a:gd name="connsiteX30" fmla="*/ 906304 w 942498"/>
                  <a:gd name="connsiteY30" fmla="*/ 393859 h 586263"/>
                  <a:gd name="connsiteX31" fmla="*/ 937736 w 942498"/>
                  <a:gd name="connsiteY31" fmla="*/ 318611 h 586263"/>
                  <a:gd name="connsiteX32" fmla="*/ 906304 w 942498"/>
                  <a:gd name="connsiteY32" fmla="*/ 243364 h 586263"/>
                  <a:gd name="connsiteX33" fmla="*/ 831056 w 942498"/>
                  <a:gd name="connsiteY33" fmla="*/ 211931 h 586263"/>
                  <a:gd name="connsiteX34" fmla="*/ 811054 w 942498"/>
                  <a:gd name="connsiteY34" fmla="*/ 213360 h 586263"/>
                  <a:gd name="connsiteX35" fmla="*/ 818674 w 942498"/>
                  <a:gd name="connsiteY35" fmla="*/ 173355 h 58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498" h="586263">
                    <a:moveTo>
                      <a:pt x="818674" y="173355"/>
                    </a:moveTo>
                    <a:cubicBezTo>
                      <a:pt x="818674" y="143828"/>
                      <a:pt x="808196" y="118745"/>
                      <a:pt x="787241" y="98108"/>
                    </a:cubicBezTo>
                    <a:cubicBezTo>
                      <a:pt x="766286" y="77153"/>
                      <a:pt x="741204" y="66675"/>
                      <a:pt x="711994" y="66675"/>
                    </a:cubicBezTo>
                    <a:cubicBezTo>
                      <a:pt x="689343" y="66675"/>
                      <a:pt x="669182" y="72866"/>
                      <a:pt x="651510" y="85249"/>
                    </a:cubicBezTo>
                    <a:cubicBezTo>
                      <a:pt x="647594" y="64901"/>
                      <a:pt x="637752" y="46963"/>
                      <a:pt x="621983" y="31433"/>
                    </a:cubicBezTo>
                    <a:cubicBezTo>
                      <a:pt x="601028" y="10478"/>
                      <a:pt x="575945" y="0"/>
                      <a:pt x="546735" y="0"/>
                    </a:cubicBezTo>
                    <a:cubicBezTo>
                      <a:pt x="517525" y="0"/>
                      <a:pt x="492443" y="10478"/>
                      <a:pt x="471488" y="31433"/>
                    </a:cubicBezTo>
                    <a:cubicBezTo>
                      <a:pt x="466434" y="36411"/>
                      <a:pt x="461988" y="41650"/>
                      <a:pt x="458153" y="47149"/>
                    </a:cubicBezTo>
                    <a:cubicBezTo>
                      <a:pt x="455393" y="43705"/>
                      <a:pt x="452377" y="40371"/>
                      <a:pt x="449104" y="37148"/>
                    </a:cubicBezTo>
                    <a:cubicBezTo>
                      <a:pt x="428149" y="16193"/>
                      <a:pt x="403067" y="5715"/>
                      <a:pt x="373856" y="5715"/>
                    </a:cubicBezTo>
                    <a:cubicBezTo>
                      <a:pt x="344646" y="5715"/>
                      <a:pt x="319564" y="16193"/>
                      <a:pt x="298609" y="37148"/>
                    </a:cubicBezTo>
                    <a:cubicBezTo>
                      <a:pt x="282043" y="53463"/>
                      <a:pt x="272042" y="72513"/>
                      <a:pt x="268605" y="94298"/>
                    </a:cubicBezTo>
                    <a:cubicBezTo>
                      <a:pt x="253659" y="86360"/>
                      <a:pt x="237149" y="82391"/>
                      <a:pt x="219075" y="82391"/>
                    </a:cubicBezTo>
                    <a:cubicBezTo>
                      <a:pt x="189865" y="82391"/>
                      <a:pt x="164783" y="92869"/>
                      <a:pt x="143828" y="113824"/>
                    </a:cubicBezTo>
                    <a:cubicBezTo>
                      <a:pt x="122873" y="134462"/>
                      <a:pt x="112395" y="159544"/>
                      <a:pt x="112395" y="189071"/>
                    </a:cubicBezTo>
                    <a:cubicBezTo>
                      <a:pt x="112395" y="202245"/>
                      <a:pt x="114459" y="214469"/>
                      <a:pt x="118586" y="225743"/>
                    </a:cubicBezTo>
                    <a:cubicBezTo>
                      <a:pt x="93262" y="227889"/>
                      <a:pt x="71196" y="238367"/>
                      <a:pt x="52388" y="257175"/>
                    </a:cubicBezTo>
                    <a:cubicBezTo>
                      <a:pt x="31433" y="277813"/>
                      <a:pt x="20955" y="302895"/>
                      <a:pt x="20955" y="332423"/>
                    </a:cubicBezTo>
                    <a:cubicBezTo>
                      <a:pt x="20955" y="358816"/>
                      <a:pt x="29528" y="381834"/>
                      <a:pt x="46673" y="401479"/>
                    </a:cubicBezTo>
                    <a:cubicBezTo>
                      <a:pt x="41354" y="405210"/>
                      <a:pt x="36274" y="409496"/>
                      <a:pt x="31433" y="414338"/>
                    </a:cubicBezTo>
                    <a:cubicBezTo>
                      <a:pt x="10478" y="434975"/>
                      <a:pt x="0" y="460058"/>
                      <a:pt x="0" y="489585"/>
                    </a:cubicBezTo>
                    <a:cubicBezTo>
                      <a:pt x="0" y="518795"/>
                      <a:pt x="10478" y="543878"/>
                      <a:pt x="31433" y="564833"/>
                    </a:cubicBezTo>
                    <a:cubicBezTo>
                      <a:pt x="40765" y="574024"/>
                      <a:pt x="50925" y="581168"/>
                      <a:pt x="61913" y="586264"/>
                    </a:cubicBezTo>
                    <a:lnTo>
                      <a:pt x="151448" y="586264"/>
                    </a:lnTo>
                    <a:lnTo>
                      <a:pt x="785336" y="586264"/>
                    </a:lnTo>
                    <a:lnTo>
                      <a:pt x="886301" y="586264"/>
                    </a:lnTo>
                    <a:cubicBezTo>
                      <a:pt x="895108" y="581468"/>
                      <a:pt x="903363" y="575277"/>
                      <a:pt x="911066" y="567690"/>
                    </a:cubicBezTo>
                    <a:cubicBezTo>
                      <a:pt x="932021" y="546735"/>
                      <a:pt x="942499" y="521653"/>
                      <a:pt x="942499" y="492443"/>
                    </a:cubicBezTo>
                    <a:cubicBezTo>
                      <a:pt x="942499" y="462915"/>
                      <a:pt x="932021" y="437833"/>
                      <a:pt x="911066" y="417195"/>
                    </a:cubicBezTo>
                    <a:cubicBezTo>
                      <a:pt x="905946" y="412074"/>
                      <a:pt x="900548" y="407470"/>
                      <a:pt x="894874" y="403384"/>
                    </a:cubicBezTo>
                    <a:cubicBezTo>
                      <a:pt x="898839" y="400633"/>
                      <a:pt x="902649" y="397458"/>
                      <a:pt x="906304" y="393859"/>
                    </a:cubicBezTo>
                    <a:cubicBezTo>
                      <a:pt x="927259" y="372904"/>
                      <a:pt x="937736" y="347822"/>
                      <a:pt x="937736" y="318611"/>
                    </a:cubicBezTo>
                    <a:cubicBezTo>
                      <a:pt x="937736" y="289084"/>
                      <a:pt x="927259" y="264002"/>
                      <a:pt x="906304" y="243364"/>
                    </a:cubicBezTo>
                    <a:cubicBezTo>
                      <a:pt x="885349" y="222409"/>
                      <a:pt x="860267" y="211931"/>
                      <a:pt x="831056" y="211931"/>
                    </a:cubicBezTo>
                    <a:cubicBezTo>
                      <a:pt x="824129" y="211931"/>
                      <a:pt x="817461" y="212408"/>
                      <a:pt x="811054" y="213360"/>
                    </a:cubicBezTo>
                    <a:cubicBezTo>
                      <a:pt x="816133" y="201150"/>
                      <a:pt x="818674" y="187815"/>
                      <a:pt x="818674" y="17335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FBBC1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21" name="Freeform: Shape 101">
              <a:extLst>
                <a:ext uri="{FF2B5EF4-FFF2-40B4-BE49-F238E27FC236}">
                  <a16:creationId xmlns:a16="http://schemas.microsoft.com/office/drawing/2014/main" id="{4A410B79-BEAA-4007-A6D1-B15EC012288C}"/>
                </a:ext>
              </a:extLst>
            </p:cNvPr>
            <p:cNvSpPr/>
            <p:nvPr/>
          </p:nvSpPr>
          <p:spPr>
            <a:xfrm rot="1779793">
              <a:off x="10377490" y="3927199"/>
              <a:ext cx="154326" cy="143221"/>
            </a:xfrm>
            <a:custGeom>
              <a:avLst/>
              <a:gdLst>
                <a:gd name="connsiteX0" fmla="*/ 0 w 407831"/>
                <a:gd name="connsiteY0" fmla="*/ 313386 h 313386"/>
                <a:gd name="connsiteX1" fmla="*/ 339144 w 407831"/>
                <a:gd name="connsiteY1" fmla="*/ 227527 h 313386"/>
                <a:gd name="connsiteX2" fmla="*/ 407831 w 407831"/>
                <a:gd name="connsiteY2" fmla="*/ 0 h 31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831" h="313386">
                  <a:moveTo>
                    <a:pt x="0" y="313386"/>
                  </a:moveTo>
                  <a:cubicBezTo>
                    <a:pt x="135586" y="296572"/>
                    <a:pt x="271172" y="279758"/>
                    <a:pt x="339144" y="227527"/>
                  </a:cubicBezTo>
                  <a:cubicBezTo>
                    <a:pt x="407116" y="175296"/>
                    <a:pt x="407473" y="87648"/>
                    <a:pt x="407831" y="0"/>
                  </a:cubicBezTo>
                </a:path>
              </a:pathLst>
            </a:custGeom>
            <a:grpFill/>
            <a:ln w="25400">
              <a:solidFill>
                <a:srgbClr val="FBBC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4" name="Group 80">
            <a:extLst>
              <a:ext uri="{FF2B5EF4-FFF2-40B4-BE49-F238E27FC236}">
                <a16:creationId xmlns:a16="http://schemas.microsoft.com/office/drawing/2014/main" id="{3E486051-CB4F-4105-9570-782659EAB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72095" y="3466238"/>
            <a:ext cx="857250" cy="785433"/>
            <a:chOff x="5881272" y="1845886"/>
            <a:chExt cx="857250" cy="785433"/>
          </a:xfrm>
          <a:solidFill>
            <a:srgbClr val="B5E4FB"/>
          </a:solidFill>
        </p:grpSpPr>
        <p:sp>
          <p:nvSpPr>
            <p:cNvPr id="25" name="Freeform: Shape 57">
              <a:extLst>
                <a:ext uri="{FF2B5EF4-FFF2-40B4-BE49-F238E27FC236}">
                  <a16:creationId xmlns:a16="http://schemas.microsoft.com/office/drawing/2014/main" id="{FD5DDE87-F302-4470-9EE7-F0A9920FE859}"/>
                </a:ext>
              </a:extLst>
            </p:cNvPr>
            <p:cNvSpPr/>
            <p:nvPr/>
          </p:nvSpPr>
          <p:spPr>
            <a:xfrm>
              <a:off x="5881272" y="1845886"/>
              <a:ext cx="857250" cy="639127"/>
            </a:xfrm>
            <a:custGeom>
              <a:avLst/>
              <a:gdLst>
                <a:gd name="connsiteX0" fmla="*/ 843439 w 857250"/>
                <a:gd name="connsiteY0" fmla="*/ 540068 h 639127"/>
                <a:gd name="connsiteX1" fmla="*/ 857250 w 857250"/>
                <a:gd name="connsiteY1" fmla="*/ 428625 h 639127"/>
                <a:gd name="connsiteX2" fmla="*/ 731044 w 857250"/>
                <a:gd name="connsiteY2" fmla="*/ 125254 h 639127"/>
                <a:gd name="connsiteX3" fmla="*/ 428625 w 857250"/>
                <a:gd name="connsiteY3" fmla="*/ 0 h 639127"/>
                <a:gd name="connsiteX4" fmla="*/ 125254 w 857250"/>
                <a:gd name="connsiteY4" fmla="*/ 125254 h 639127"/>
                <a:gd name="connsiteX5" fmla="*/ 0 w 857250"/>
                <a:gd name="connsiteY5" fmla="*/ 428625 h 639127"/>
                <a:gd name="connsiteX6" fmla="*/ 0 w 857250"/>
                <a:gd name="connsiteY6" fmla="*/ 435769 h 639127"/>
                <a:gd name="connsiteX7" fmla="*/ 476 w 857250"/>
                <a:gd name="connsiteY7" fmla="*/ 450056 h 639127"/>
                <a:gd name="connsiteX8" fmla="*/ 476 w 857250"/>
                <a:gd name="connsiteY8" fmla="*/ 540068 h 639127"/>
                <a:gd name="connsiteX9" fmla="*/ 747713 w 857250"/>
                <a:gd name="connsiteY9" fmla="*/ 540068 h 639127"/>
                <a:gd name="connsiteX10" fmla="*/ 817721 w 857250"/>
                <a:gd name="connsiteY10" fmla="*/ 610076 h 639127"/>
                <a:gd name="connsiteX11" fmla="*/ 843439 w 857250"/>
                <a:gd name="connsiteY11" fmla="*/ 540068 h 639127"/>
                <a:gd name="connsiteX12" fmla="*/ 718185 w 857250"/>
                <a:gd name="connsiteY12" fmla="*/ 380048 h 639127"/>
                <a:gd name="connsiteX13" fmla="*/ 710565 w 857250"/>
                <a:gd name="connsiteY13" fmla="*/ 398145 h 639127"/>
                <a:gd name="connsiteX14" fmla="*/ 692468 w 857250"/>
                <a:gd name="connsiteY14" fmla="*/ 405765 h 639127"/>
                <a:gd name="connsiteX15" fmla="*/ 674370 w 857250"/>
                <a:gd name="connsiteY15" fmla="*/ 398145 h 639127"/>
                <a:gd name="connsiteX16" fmla="*/ 666750 w 857250"/>
                <a:gd name="connsiteY16" fmla="*/ 380048 h 639127"/>
                <a:gd name="connsiteX17" fmla="*/ 674370 w 857250"/>
                <a:gd name="connsiteY17" fmla="*/ 361950 h 639127"/>
                <a:gd name="connsiteX18" fmla="*/ 692468 w 857250"/>
                <a:gd name="connsiteY18" fmla="*/ 354330 h 639127"/>
                <a:gd name="connsiteX19" fmla="*/ 710565 w 857250"/>
                <a:gd name="connsiteY19" fmla="*/ 361950 h 639127"/>
                <a:gd name="connsiteX20" fmla="*/ 718185 w 857250"/>
                <a:gd name="connsiteY20" fmla="*/ 380048 h 639127"/>
                <a:gd name="connsiteX21" fmla="*/ 513874 w 857250"/>
                <a:gd name="connsiteY21" fmla="*/ 639128 h 639127"/>
                <a:gd name="connsiteX22" fmla="*/ 531971 w 857250"/>
                <a:gd name="connsiteY22" fmla="*/ 631508 h 639127"/>
                <a:gd name="connsiteX23" fmla="*/ 539591 w 857250"/>
                <a:gd name="connsiteY23" fmla="*/ 613410 h 639127"/>
                <a:gd name="connsiteX24" fmla="*/ 531971 w 857250"/>
                <a:gd name="connsiteY24" fmla="*/ 595313 h 639127"/>
                <a:gd name="connsiteX25" fmla="*/ 513874 w 857250"/>
                <a:gd name="connsiteY25" fmla="*/ 587693 h 639127"/>
                <a:gd name="connsiteX26" fmla="*/ 495776 w 857250"/>
                <a:gd name="connsiteY26" fmla="*/ 595313 h 639127"/>
                <a:gd name="connsiteX27" fmla="*/ 488156 w 857250"/>
                <a:gd name="connsiteY27" fmla="*/ 613410 h 639127"/>
                <a:gd name="connsiteX28" fmla="*/ 495776 w 857250"/>
                <a:gd name="connsiteY28" fmla="*/ 631508 h 639127"/>
                <a:gd name="connsiteX29" fmla="*/ 513874 w 857250"/>
                <a:gd name="connsiteY29" fmla="*/ 639128 h 639127"/>
                <a:gd name="connsiteX30" fmla="*/ 164783 w 857250"/>
                <a:gd name="connsiteY30" fmla="*/ 595313 h 639127"/>
                <a:gd name="connsiteX31" fmla="*/ 157163 w 857250"/>
                <a:gd name="connsiteY31" fmla="*/ 613410 h 639127"/>
                <a:gd name="connsiteX32" fmla="*/ 164783 w 857250"/>
                <a:gd name="connsiteY32" fmla="*/ 631508 h 639127"/>
                <a:gd name="connsiteX33" fmla="*/ 182880 w 857250"/>
                <a:gd name="connsiteY33" fmla="*/ 639128 h 639127"/>
                <a:gd name="connsiteX34" fmla="*/ 200978 w 857250"/>
                <a:gd name="connsiteY34" fmla="*/ 631508 h 639127"/>
                <a:gd name="connsiteX35" fmla="*/ 208598 w 857250"/>
                <a:gd name="connsiteY35" fmla="*/ 613410 h 639127"/>
                <a:gd name="connsiteX36" fmla="*/ 200978 w 857250"/>
                <a:gd name="connsiteY36" fmla="*/ 595313 h 639127"/>
                <a:gd name="connsiteX37" fmla="*/ 182880 w 857250"/>
                <a:gd name="connsiteY37" fmla="*/ 587693 h 639127"/>
                <a:gd name="connsiteX38" fmla="*/ 164783 w 857250"/>
                <a:gd name="connsiteY38" fmla="*/ 595313 h 63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57250" h="639127">
                  <a:moveTo>
                    <a:pt x="843439" y="540068"/>
                  </a:moveTo>
                  <a:cubicBezTo>
                    <a:pt x="852647" y="504793"/>
                    <a:pt x="857250" y="467645"/>
                    <a:pt x="857250" y="428625"/>
                  </a:cubicBezTo>
                  <a:cubicBezTo>
                    <a:pt x="857250" y="310198"/>
                    <a:pt x="815181" y="209074"/>
                    <a:pt x="731044" y="125254"/>
                  </a:cubicBezTo>
                  <a:cubicBezTo>
                    <a:pt x="647541" y="41751"/>
                    <a:pt x="546735" y="0"/>
                    <a:pt x="428625" y="0"/>
                  </a:cubicBezTo>
                  <a:cubicBezTo>
                    <a:pt x="310198" y="0"/>
                    <a:pt x="209074" y="41751"/>
                    <a:pt x="125254" y="125254"/>
                  </a:cubicBezTo>
                  <a:cubicBezTo>
                    <a:pt x="41751" y="209074"/>
                    <a:pt x="0" y="310198"/>
                    <a:pt x="0" y="428625"/>
                  </a:cubicBezTo>
                  <a:cubicBezTo>
                    <a:pt x="0" y="431018"/>
                    <a:pt x="0" y="433399"/>
                    <a:pt x="0" y="435769"/>
                  </a:cubicBezTo>
                  <a:cubicBezTo>
                    <a:pt x="104" y="440655"/>
                    <a:pt x="263" y="445418"/>
                    <a:pt x="476" y="450056"/>
                  </a:cubicBezTo>
                  <a:lnTo>
                    <a:pt x="476" y="540068"/>
                  </a:lnTo>
                  <a:lnTo>
                    <a:pt x="747713" y="540068"/>
                  </a:lnTo>
                  <a:cubicBezTo>
                    <a:pt x="795366" y="545305"/>
                    <a:pt x="818702" y="568642"/>
                    <a:pt x="817721" y="610076"/>
                  </a:cubicBezTo>
                  <a:cubicBezTo>
                    <a:pt x="828549" y="587704"/>
                    <a:pt x="837122" y="564368"/>
                    <a:pt x="843439" y="540068"/>
                  </a:cubicBezTo>
                  <a:moveTo>
                    <a:pt x="718185" y="380048"/>
                  </a:moveTo>
                  <a:cubicBezTo>
                    <a:pt x="718185" y="387032"/>
                    <a:pt x="715645" y="393065"/>
                    <a:pt x="710565" y="398145"/>
                  </a:cubicBezTo>
                  <a:cubicBezTo>
                    <a:pt x="705485" y="403225"/>
                    <a:pt x="699452" y="405765"/>
                    <a:pt x="692468" y="405765"/>
                  </a:cubicBezTo>
                  <a:cubicBezTo>
                    <a:pt x="685483" y="405765"/>
                    <a:pt x="679450" y="403225"/>
                    <a:pt x="674370" y="398145"/>
                  </a:cubicBezTo>
                  <a:cubicBezTo>
                    <a:pt x="669290" y="393065"/>
                    <a:pt x="666750" y="387032"/>
                    <a:pt x="666750" y="380048"/>
                  </a:cubicBezTo>
                  <a:cubicBezTo>
                    <a:pt x="666750" y="373063"/>
                    <a:pt x="669290" y="367030"/>
                    <a:pt x="674370" y="361950"/>
                  </a:cubicBezTo>
                  <a:cubicBezTo>
                    <a:pt x="679450" y="356870"/>
                    <a:pt x="685483" y="354330"/>
                    <a:pt x="692468" y="354330"/>
                  </a:cubicBezTo>
                  <a:cubicBezTo>
                    <a:pt x="699452" y="354330"/>
                    <a:pt x="705485" y="356870"/>
                    <a:pt x="710565" y="361950"/>
                  </a:cubicBezTo>
                  <a:cubicBezTo>
                    <a:pt x="715645" y="367030"/>
                    <a:pt x="718185" y="373063"/>
                    <a:pt x="718185" y="380048"/>
                  </a:cubicBezTo>
                  <a:moveTo>
                    <a:pt x="513874" y="639128"/>
                  </a:moveTo>
                  <a:cubicBezTo>
                    <a:pt x="520858" y="639128"/>
                    <a:pt x="526892" y="636587"/>
                    <a:pt x="531971" y="631508"/>
                  </a:cubicBezTo>
                  <a:cubicBezTo>
                    <a:pt x="537051" y="626428"/>
                    <a:pt x="539591" y="620395"/>
                    <a:pt x="539591" y="613410"/>
                  </a:cubicBezTo>
                  <a:cubicBezTo>
                    <a:pt x="539591" y="606425"/>
                    <a:pt x="537051" y="600392"/>
                    <a:pt x="531971" y="595313"/>
                  </a:cubicBezTo>
                  <a:cubicBezTo>
                    <a:pt x="526892" y="590233"/>
                    <a:pt x="520858" y="587693"/>
                    <a:pt x="513874" y="587693"/>
                  </a:cubicBezTo>
                  <a:cubicBezTo>
                    <a:pt x="506889" y="587693"/>
                    <a:pt x="500856" y="590233"/>
                    <a:pt x="495776" y="595313"/>
                  </a:cubicBezTo>
                  <a:cubicBezTo>
                    <a:pt x="490697" y="600392"/>
                    <a:pt x="488156" y="606425"/>
                    <a:pt x="488156" y="613410"/>
                  </a:cubicBezTo>
                  <a:cubicBezTo>
                    <a:pt x="488156" y="620395"/>
                    <a:pt x="490697" y="626428"/>
                    <a:pt x="495776" y="631508"/>
                  </a:cubicBezTo>
                  <a:cubicBezTo>
                    <a:pt x="500856" y="636587"/>
                    <a:pt x="506889" y="639128"/>
                    <a:pt x="513874" y="639128"/>
                  </a:cubicBezTo>
                  <a:moveTo>
                    <a:pt x="164783" y="595313"/>
                  </a:moveTo>
                  <a:cubicBezTo>
                    <a:pt x="159703" y="600392"/>
                    <a:pt x="157163" y="606425"/>
                    <a:pt x="157163" y="613410"/>
                  </a:cubicBezTo>
                  <a:cubicBezTo>
                    <a:pt x="157163" y="620395"/>
                    <a:pt x="159703" y="626428"/>
                    <a:pt x="164783" y="631508"/>
                  </a:cubicBezTo>
                  <a:cubicBezTo>
                    <a:pt x="169862" y="636587"/>
                    <a:pt x="175895" y="639128"/>
                    <a:pt x="182880" y="639128"/>
                  </a:cubicBezTo>
                  <a:cubicBezTo>
                    <a:pt x="189865" y="639128"/>
                    <a:pt x="195898" y="636587"/>
                    <a:pt x="200978" y="631508"/>
                  </a:cubicBezTo>
                  <a:cubicBezTo>
                    <a:pt x="206057" y="626428"/>
                    <a:pt x="208598" y="620395"/>
                    <a:pt x="208598" y="613410"/>
                  </a:cubicBezTo>
                  <a:cubicBezTo>
                    <a:pt x="208598" y="606425"/>
                    <a:pt x="206057" y="600392"/>
                    <a:pt x="200978" y="595313"/>
                  </a:cubicBezTo>
                  <a:cubicBezTo>
                    <a:pt x="195898" y="590233"/>
                    <a:pt x="189865" y="587693"/>
                    <a:pt x="182880" y="587693"/>
                  </a:cubicBezTo>
                  <a:cubicBezTo>
                    <a:pt x="175895" y="587693"/>
                    <a:pt x="169862" y="590233"/>
                    <a:pt x="164783" y="595313"/>
                  </a:cubicBezTo>
                  <a:close/>
                </a:path>
              </a:pathLst>
            </a:custGeom>
            <a:grpFill/>
            <a:ln w="9525" cap="flat">
              <a:solidFill>
                <a:srgbClr val="B5E4F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eeform: Shape 73">
              <a:extLst>
                <a:ext uri="{FF2B5EF4-FFF2-40B4-BE49-F238E27FC236}">
                  <a16:creationId xmlns:a16="http://schemas.microsoft.com/office/drawing/2014/main" id="{CD309569-62FA-42CB-BA60-FD76316ADE2C}"/>
                </a:ext>
              </a:extLst>
            </p:cNvPr>
            <p:cNvSpPr/>
            <p:nvPr/>
          </p:nvSpPr>
          <p:spPr>
            <a:xfrm rot="1779793">
              <a:off x="6211424" y="2488098"/>
              <a:ext cx="154326" cy="143221"/>
            </a:xfrm>
            <a:custGeom>
              <a:avLst/>
              <a:gdLst>
                <a:gd name="connsiteX0" fmla="*/ 0 w 407831"/>
                <a:gd name="connsiteY0" fmla="*/ 313386 h 313386"/>
                <a:gd name="connsiteX1" fmla="*/ 339144 w 407831"/>
                <a:gd name="connsiteY1" fmla="*/ 227527 h 313386"/>
                <a:gd name="connsiteX2" fmla="*/ 407831 w 407831"/>
                <a:gd name="connsiteY2" fmla="*/ 0 h 31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831" h="313386">
                  <a:moveTo>
                    <a:pt x="0" y="313386"/>
                  </a:moveTo>
                  <a:cubicBezTo>
                    <a:pt x="135586" y="296572"/>
                    <a:pt x="271172" y="279758"/>
                    <a:pt x="339144" y="227527"/>
                  </a:cubicBezTo>
                  <a:cubicBezTo>
                    <a:pt x="407116" y="175296"/>
                    <a:pt x="407473" y="87648"/>
                    <a:pt x="407831" y="0"/>
                  </a:cubicBezTo>
                </a:path>
              </a:pathLst>
            </a:custGeom>
            <a:grpFill/>
            <a:ln w="25400">
              <a:solidFill>
                <a:srgbClr val="B5E4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7" name="Group 82">
            <a:extLst>
              <a:ext uri="{FF2B5EF4-FFF2-40B4-BE49-F238E27FC236}">
                <a16:creationId xmlns:a16="http://schemas.microsoft.com/office/drawing/2014/main" id="{785FC164-340D-40D5-B187-7F23FB6C8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79619" y="4063084"/>
            <a:ext cx="876300" cy="794503"/>
            <a:chOff x="2341564" y="1768264"/>
            <a:chExt cx="876300" cy="794503"/>
          </a:xfrm>
          <a:solidFill>
            <a:srgbClr val="B5E4FB"/>
          </a:solidFill>
        </p:grpSpPr>
        <p:sp>
          <p:nvSpPr>
            <p:cNvPr id="28" name="Freeform: Shape 68">
              <a:extLst>
                <a:ext uri="{FF2B5EF4-FFF2-40B4-BE49-F238E27FC236}">
                  <a16:creationId xmlns:a16="http://schemas.microsoft.com/office/drawing/2014/main" id="{E73119A1-812B-4EB7-9307-3BE6321FC763}"/>
                </a:ext>
              </a:extLst>
            </p:cNvPr>
            <p:cNvSpPr/>
            <p:nvPr/>
          </p:nvSpPr>
          <p:spPr>
            <a:xfrm>
              <a:off x="2341564" y="1768264"/>
              <a:ext cx="876300" cy="638651"/>
            </a:xfrm>
            <a:custGeom>
              <a:avLst/>
              <a:gdLst>
                <a:gd name="connsiteX0" fmla="*/ 856298 w 876300"/>
                <a:gd name="connsiteY0" fmla="*/ 402907 h 638651"/>
                <a:gd name="connsiteX1" fmla="*/ 805815 w 876300"/>
                <a:gd name="connsiteY1" fmla="*/ 227648 h 638651"/>
                <a:gd name="connsiteX2" fmla="*/ 876300 w 876300"/>
                <a:gd name="connsiteY2" fmla="*/ 0 h 638651"/>
                <a:gd name="connsiteX3" fmla="*/ 450056 w 876300"/>
                <a:gd name="connsiteY3" fmla="*/ 0 h 638651"/>
                <a:gd name="connsiteX4" fmla="*/ 406718 w 876300"/>
                <a:gd name="connsiteY4" fmla="*/ 0 h 638651"/>
                <a:gd name="connsiteX5" fmla="*/ 396716 w 876300"/>
                <a:gd name="connsiteY5" fmla="*/ 476 h 638651"/>
                <a:gd name="connsiteX6" fmla="*/ 125254 w 876300"/>
                <a:gd name="connsiteY6" fmla="*/ 124777 h 638651"/>
                <a:gd name="connsiteX7" fmla="*/ 0 w 876300"/>
                <a:gd name="connsiteY7" fmla="*/ 428149 h 638651"/>
                <a:gd name="connsiteX8" fmla="*/ 13335 w 876300"/>
                <a:gd name="connsiteY8" fmla="*/ 539591 h 638651"/>
                <a:gd name="connsiteX9" fmla="*/ 230981 w 876300"/>
                <a:gd name="connsiteY9" fmla="*/ 539591 h 638651"/>
                <a:gd name="connsiteX10" fmla="*/ 442913 w 876300"/>
                <a:gd name="connsiteY10" fmla="*/ 539591 h 638651"/>
                <a:gd name="connsiteX11" fmla="*/ 478631 w 876300"/>
                <a:gd name="connsiteY11" fmla="*/ 539591 h 638651"/>
                <a:gd name="connsiteX12" fmla="*/ 843439 w 876300"/>
                <a:gd name="connsiteY12" fmla="*/ 539591 h 638651"/>
                <a:gd name="connsiteX13" fmla="*/ 857250 w 876300"/>
                <a:gd name="connsiteY13" fmla="*/ 428149 h 638651"/>
                <a:gd name="connsiteX14" fmla="*/ 856298 w 876300"/>
                <a:gd name="connsiteY14" fmla="*/ 402907 h 638651"/>
                <a:gd name="connsiteX15" fmla="*/ 531971 w 876300"/>
                <a:gd name="connsiteY15" fmla="*/ 631031 h 638651"/>
                <a:gd name="connsiteX16" fmla="*/ 539591 w 876300"/>
                <a:gd name="connsiteY16" fmla="*/ 612934 h 638651"/>
                <a:gd name="connsiteX17" fmla="*/ 531971 w 876300"/>
                <a:gd name="connsiteY17" fmla="*/ 594836 h 638651"/>
                <a:gd name="connsiteX18" fmla="*/ 513874 w 876300"/>
                <a:gd name="connsiteY18" fmla="*/ 587216 h 638651"/>
                <a:gd name="connsiteX19" fmla="*/ 495776 w 876300"/>
                <a:gd name="connsiteY19" fmla="*/ 594836 h 638651"/>
                <a:gd name="connsiteX20" fmla="*/ 488156 w 876300"/>
                <a:gd name="connsiteY20" fmla="*/ 612934 h 638651"/>
                <a:gd name="connsiteX21" fmla="*/ 495776 w 876300"/>
                <a:gd name="connsiteY21" fmla="*/ 631031 h 638651"/>
                <a:gd name="connsiteX22" fmla="*/ 513874 w 876300"/>
                <a:gd name="connsiteY22" fmla="*/ 638651 h 638651"/>
                <a:gd name="connsiteX23" fmla="*/ 531971 w 876300"/>
                <a:gd name="connsiteY23" fmla="*/ 631031 h 638651"/>
                <a:gd name="connsiteX24" fmla="*/ 200978 w 876300"/>
                <a:gd name="connsiteY24" fmla="*/ 631031 h 638651"/>
                <a:gd name="connsiteX25" fmla="*/ 208598 w 876300"/>
                <a:gd name="connsiteY25" fmla="*/ 612934 h 638651"/>
                <a:gd name="connsiteX26" fmla="*/ 200978 w 876300"/>
                <a:gd name="connsiteY26" fmla="*/ 594836 h 638651"/>
                <a:gd name="connsiteX27" fmla="*/ 182880 w 876300"/>
                <a:gd name="connsiteY27" fmla="*/ 587216 h 638651"/>
                <a:gd name="connsiteX28" fmla="*/ 164783 w 876300"/>
                <a:gd name="connsiteY28" fmla="*/ 594836 h 638651"/>
                <a:gd name="connsiteX29" fmla="*/ 157163 w 876300"/>
                <a:gd name="connsiteY29" fmla="*/ 612934 h 638651"/>
                <a:gd name="connsiteX30" fmla="*/ 164783 w 876300"/>
                <a:gd name="connsiteY30" fmla="*/ 631031 h 638651"/>
                <a:gd name="connsiteX31" fmla="*/ 182880 w 876300"/>
                <a:gd name="connsiteY31" fmla="*/ 638651 h 638651"/>
                <a:gd name="connsiteX32" fmla="*/ 200978 w 876300"/>
                <a:gd name="connsiteY32" fmla="*/ 631031 h 63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76300" h="638651">
                  <a:moveTo>
                    <a:pt x="856298" y="402907"/>
                  </a:moveTo>
                  <a:cubicBezTo>
                    <a:pt x="850629" y="335017"/>
                    <a:pt x="833802" y="276597"/>
                    <a:pt x="805815" y="227648"/>
                  </a:cubicBezTo>
                  <a:cubicBezTo>
                    <a:pt x="755571" y="139099"/>
                    <a:pt x="779066" y="63217"/>
                    <a:pt x="876300" y="0"/>
                  </a:cubicBezTo>
                  <a:lnTo>
                    <a:pt x="450056" y="0"/>
                  </a:lnTo>
                  <a:lnTo>
                    <a:pt x="406718" y="0"/>
                  </a:lnTo>
                  <a:cubicBezTo>
                    <a:pt x="403462" y="151"/>
                    <a:pt x="400128" y="310"/>
                    <a:pt x="396716" y="476"/>
                  </a:cubicBezTo>
                  <a:cubicBezTo>
                    <a:pt x="291937" y="7436"/>
                    <a:pt x="201449" y="48870"/>
                    <a:pt x="125254" y="124777"/>
                  </a:cubicBezTo>
                  <a:cubicBezTo>
                    <a:pt x="41751" y="208598"/>
                    <a:pt x="0" y="309722"/>
                    <a:pt x="0" y="428149"/>
                  </a:cubicBezTo>
                  <a:cubicBezTo>
                    <a:pt x="0" y="467169"/>
                    <a:pt x="4445" y="504316"/>
                    <a:pt x="13335" y="539591"/>
                  </a:cubicBezTo>
                  <a:lnTo>
                    <a:pt x="230981" y="539591"/>
                  </a:lnTo>
                  <a:lnTo>
                    <a:pt x="442913" y="539591"/>
                  </a:lnTo>
                  <a:lnTo>
                    <a:pt x="478631" y="539591"/>
                  </a:lnTo>
                  <a:lnTo>
                    <a:pt x="843439" y="539591"/>
                  </a:lnTo>
                  <a:cubicBezTo>
                    <a:pt x="852647" y="504316"/>
                    <a:pt x="857250" y="467169"/>
                    <a:pt x="857250" y="428149"/>
                  </a:cubicBezTo>
                  <a:cubicBezTo>
                    <a:pt x="857250" y="419641"/>
                    <a:pt x="856933" y="411227"/>
                    <a:pt x="856298" y="402907"/>
                  </a:cubicBezTo>
                  <a:moveTo>
                    <a:pt x="531971" y="631031"/>
                  </a:moveTo>
                  <a:cubicBezTo>
                    <a:pt x="537051" y="625952"/>
                    <a:pt x="539591" y="619918"/>
                    <a:pt x="539591" y="612934"/>
                  </a:cubicBezTo>
                  <a:cubicBezTo>
                    <a:pt x="539591" y="605949"/>
                    <a:pt x="537051" y="599916"/>
                    <a:pt x="531971" y="594836"/>
                  </a:cubicBezTo>
                  <a:cubicBezTo>
                    <a:pt x="526892" y="589757"/>
                    <a:pt x="520858" y="587216"/>
                    <a:pt x="513874" y="587216"/>
                  </a:cubicBezTo>
                  <a:cubicBezTo>
                    <a:pt x="506889" y="587216"/>
                    <a:pt x="500856" y="589757"/>
                    <a:pt x="495776" y="594836"/>
                  </a:cubicBezTo>
                  <a:cubicBezTo>
                    <a:pt x="490697" y="599916"/>
                    <a:pt x="488156" y="605949"/>
                    <a:pt x="488156" y="612934"/>
                  </a:cubicBezTo>
                  <a:cubicBezTo>
                    <a:pt x="488156" y="619918"/>
                    <a:pt x="490697" y="625952"/>
                    <a:pt x="495776" y="631031"/>
                  </a:cubicBezTo>
                  <a:cubicBezTo>
                    <a:pt x="500856" y="636111"/>
                    <a:pt x="506889" y="638651"/>
                    <a:pt x="513874" y="638651"/>
                  </a:cubicBezTo>
                  <a:cubicBezTo>
                    <a:pt x="520858" y="638651"/>
                    <a:pt x="526892" y="636111"/>
                    <a:pt x="531971" y="631031"/>
                  </a:cubicBezTo>
                  <a:moveTo>
                    <a:pt x="200978" y="631031"/>
                  </a:moveTo>
                  <a:cubicBezTo>
                    <a:pt x="206057" y="625952"/>
                    <a:pt x="208598" y="619918"/>
                    <a:pt x="208598" y="612934"/>
                  </a:cubicBezTo>
                  <a:cubicBezTo>
                    <a:pt x="208598" y="605949"/>
                    <a:pt x="206057" y="599916"/>
                    <a:pt x="200978" y="594836"/>
                  </a:cubicBezTo>
                  <a:cubicBezTo>
                    <a:pt x="195898" y="589757"/>
                    <a:pt x="189865" y="587216"/>
                    <a:pt x="182880" y="587216"/>
                  </a:cubicBezTo>
                  <a:cubicBezTo>
                    <a:pt x="175895" y="587216"/>
                    <a:pt x="169862" y="589757"/>
                    <a:pt x="164783" y="594836"/>
                  </a:cubicBezTo>
                  <a:cubicBezTo>
                    <a:pt x="159703" y="599916"/>
                    <a:pt x="157163" y="605949"/>
                    <a:pt x="157163" y="612934"/>
                  </a:cubicBezTo>
                  <a:cubicBezTo>
                    <a:pt x="157163" y="619918"/>
                    <a:pt x="159703" y="625952"/>
                    <a:pt x="164783" y="631031"/>
                  </a:cubicBezTo>
                  <a:cubicBezTo>
                    <a:pt x="169862" y="636111"/>
                    <a:pt x="175895" y="638651"/>
                    <a:pt x="182880" y="638651"/>
                  </a:cubicBezTo>
                  <a:cubicBezTo>
                    <a:pt x="189865" y="638651"/>
                    <a:pt x="195898" y="636111"/>
                    <a:pt x="200978" y="631031"/>
                  </a:cubicBezTo>
                  <a:close/>
                </a:path>
              </a:pathLst>
            </a:custGeom>
            <a:grpFill/>
            <a:ln w="9525" cap="flat">
              <a:solidFill>
                <a:srgbClr val="B5E4F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eeform: Shape 75">
              <a:extLst>
                <a:ext uri="{FF2B5EF4-FFF2-40B4-BE49-F238E27FC236}">
                  <a16:creationId xmlns:a16="http://schemas.microsoft.com/office/drawing/2014/main" id="{5091FA1F-28D7-4FC5-8A16-4C2949EFA7F1}"/>
                </a:ext>
              </a:extLst>
            </p:cNvPr>
            <p:cNvSpPr/>
            <p:nvPr/>
          </p:nvSpPr>
          <p:spPr>
            <a:xfrm rot="1779793">
              <a:off x="2615510" y="2419546"/>
              <a:ext cx="154326" cy="143221"/>
            </a:xfrm>
            <a:custGeom>
              <a:avLst/>
              <a:gdLst>
                <a:gd name="connsiteX0" fmla="*/ 0 w 407831"/>
                <a:gd name="connsiteY0" fmla="*/ 313386 h 313386"/>
                <a:gd name="connsiteX1" fmla="*/ 339144 w 407831"/>
                <a:gd name="connsiteY1" fmla="*/ 227527 h 313386"/>
                <a:gd name="connsiteX2" fmla="*/ 407831 w 407831"/>
                <a:gd name="connsiteY2" fmla="*/ 0 h 31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831" h="313386">
                  <a:moveTo>
                    <a:pt x="0" y="313386"/>
                  </a:moveTo>
                  <a:cubicBezTo>
                    <a:pt x="135586" y="296572"/>
                    <a:pt x="271172" y="279758"/>
                    <a:pt x="339144" y="227527"/>
                  </a:cubicBezTo>
                  <a:cubicBezTo>
                    <a:pt x="407116" y="175296"/>
                    <a:pt x="407473" y="87648"/>
                    <a:pt x="407831" y="0"/>
                  </a:cubicBezTo>
                </a:path>
              </a:pathLst>
            </a:custGeom>
            <a:grpFill/>
            <a:ln w="25400">
              <a:solidFill>
                <a:srgbClr val="B5E4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0" name="Group 118">
            <a:extLst>
              <a:ext uri="{FF2B5EF4-FFF2-40B4-BE49-F238E27FC236}">
                <a16:creationId xmlns:a16="http://schemas.microsoft.com/office/drawing/2014/main" id="{EE0A8206-3158-4023-A900-440E31AA2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66944" y="2719979"/>
            <a:ext cx="942498" cy="805912"/>
            <a:chOff x="10064368" y="3264508"/>
            <a:chExt cx="942498" cy="805912"/>
          </a:xfrm>
          <a:solidFill>
            <a:srgbClr val="B5E4FB"/>
          </a:solidFill>
        </p:grpSpPr>
        <p:grpSp>
          <p:nvGrpSpPr>
            <p:cNvPr id="31" name="Graphic 27">
              <a:extLst>
                <a:ext uri="{FF2B5EF4-FFF2-40B4-BE49-F238E27FC236}">
                  <a16:creationId xmlns:a16="http://schemas.microsoft.com/office/drawing/2014/main" id="{13A75B10-777C-4076-9369-0CA937E1672E}"/>
                </a:ext>
              </a:extLst>
            </p:cNvPr>
            <p:cNvGrpSpPr/>
            <p:nvPr/>
          </p:nvGrpSpPr>
          <p:grpSpPr>
            <a:xfrm>
              <a:off x="10064368" y="3264508"/>
              <a:ext cx="942498" cy="685324"/>
              <a:chOff x="10064368" y="3264508"/>
              <a:chExt cx="942498" cy="685324"/>
            </a:xfrm>
            <a:grpFill/>
          </p:grpSpPr>
          <p:sp>
            <p:nvSpPr>
              <p:cNvPr id="33" name="Freeform: Shape 121">
                <a:extLst>
                  <a:ext uri="{FF2B5EF4-FFF2-40B4-BE49-F238E27FC236}">
                    <a16:creationId xmlns:a16="http://schemas.microsoft.com/office/drawing/2014/main" id="{17035B17-07E2-470A-9168-495057E4DC16}"/>
                  </a:ext>
                </a:extLst>
              </p:cNvPr>
              <p:cNvSpPr/>
              <p:nvPr/>
            </p:nvSpPr>
            <p:spPr>
              <a:xfrm>
                <a:off x="10263440" y="3898397"/>
                <a:ext cx="382428" cy="51435"/>
              </a:xfrm>
              <a:custGeom>
                <a:avLst/>
                <a:gdLst>
                  <a:gd name="connsiteX0" fmla="*/ 382429 w 382428"/>
                  <a:gd name="connsiteY0" fmla="*/ 25718 h 51435"/>
                  <a:gd name="connsiteX1" fmla="*/ 374809 w 382428"/>
                  <a:gd name="connsiteY1" fmla="*/ 7620 h 51435"/>
                  <a:gd name="connsiteX2" fmla="*/ 356711 w 382428"/>
                  <a:gd name="connsiteY2" fmla="*/ 0 h 51435"/>
                  <a:gd name="connsiteX3" fmla="*/ 338614 w 382428"/>
                  <a:gd name="connsiteY3" fmla="*/ 7620 h 51435"/>
                  <a:gd name="connsiteX4" fmla="*/ 330994 w 382428"/>
                  <a:gd name="connsiteY4" fmla="*/ 25718 h 51435"/>
                  <a:gd name="connsiteX5" fmla="*/ 338614 w 382428"/>
                  <a:gd name="connsiteY5" fmla="*/ 43815 h 51435"/>
                  <a:gd name="connsiteX6" fmla="*/ 356711 w 382428"/>
                  <a:gd name="connsiteY6" fmla="*/ 51435 h 51435"/>
                  <a:gd name="connsiteX7" fmla="*/ 374809 w 382428"/>
                  <a:gd name="connsiteY7" fmla="*/ 43815 h 51435"/>
                  <a:gd name="connsiteX8" fmla="*/ 382429 w 382428"/>
                  <a:gd name="connsiteY8" fmla="*/ 25718 h 51435"/>
                  <a:gd name="connsiteX9" fmla="*/ 43815 w 382428"/>
                  <a:gd name="connsiteY9" fmla="*/ 43815 h 51435"/>
                  <a:gd name="connsiteX10" fmla="*/ 51435 w 382428"/>
                  <a:gd name="connsiteY10" fmla="*/ 25718 h 51435"/>
                  <a:gd name="connsiteX11" fmla="*/ 43815 w 382428"/>
                  <a:gd name="connsiteY11" fmla="*/ 7620 h 51435"/>
                  <a:gd name="connsiteX12" fmla="*/ 25718 w 382428"/>
                  <a:gd name="connsiteY12" fmla="*/ 0 h 51435"/>
                  <a:gd name="connsiteX13" fmla="*/ 7620 w 382428"/>
                  <a:gd name="connsiteY13" fmla="*/ 7620 h 51435"/>
                  <a:gd name="connsiteX14" fmla="*/ 0 w 382428"/>
                  <a:gd name="connsiteY14" fmla="*/ 25718 h 51435"/>
                  <a:gd name="connsiteX15" fmla="*/ 7620 w 382428"/>
                  <a:gd name="connsiteY15" fmla="*/ 43815 h 51435"/>
                  <a:gd name="connsiteX16" fmla="*/ 25718 w 382428"/>
                  <a:gd name="connsiteY16" fmla="*/ 51435 h 51435"/>
                  <a:gd name="connsiteX17" fmla="*/ 43815 w 382428"/>
                  <a:gd name="connsiteY17" fmla="*/ 43815 h 5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82428" h="51435">
                    <a:moveTo>
                      <a:pt x="382429" y="25718"/>
                    </a:moveTo>
                    <a:cubicBezTo>
                      <a:pt x="382429" y="18733"/>
                      <a:pt x="379888" y="12700"/>
                      <a:pt x="374809" y="7620"/>
                    </a:cubicBezTo>
                    <a:cubicBezTo>
                      <a:pt x="369729" y="2540"/>
                      <a:pt x="363696" y="0"/>
                      <a:pt x="356711" y="0"/>
                    </a:cubicBezTo>
                    <a:cubicBezTo>
                      <a:pt x="349727" y="0"/>
                      <a:pt x="343693" y="2540"/>
                      <a:pt x="338614" y="7620"/>
                    </a:cubicBezTo>
                    <a:cubicBezTo>
                      <a:pt x="333534" y="12700"/>
                      <a:pt x="330994" y="18733"/>
                      <a:pt x="330994" y="25718"/>
                    </a:cubicBezTo>
                    <a:cubicBezTo>
                      <a:pt x="330994" y="32702"/>
                      <a:pt x="333534" y="38735"/>
                      <a:pt x="338614" y="43815"/>
                    </a:cubicBezTo>
                    <a:cubicBezTo>
                      <a:pt x="343693" y="48895"/>
                      <a:pt x="349727" y="51435"/>
                      <a:pt x="356711" y="51435"/>
                    </a:cubicBezTo>
                    <a:cubicBezTo>
                      <a:pt x="363696" y="51435"/>
                      <a:pt x="369729" y="48895"/>
                      <a:pt x="374809" y="43815"/>
                    </a:cubicBezTo>
                    <a:cubicBezTo>
                      <a:pt x="379888" y="38735"/>
                      <a:pt x="382429" y="32702"/>
                      <a:pt x="382429" y="25718"/>
                    </a:cubicBezTo>
                    <a:moveTo>
                      <a:pt x="43815" y="43815"/>
                    </a:moveTo>
                    <a:cubicBezTo>
                      <a:pt x="48895" y="38735"/>
                      <a:pt x="51435" y="32702"/>
                      <a:pt x="51435" y="25718"/>
                    </a:cubicBezTo>
                    <a:cubicBezTo>
                      <a:pt x="51435" y="18733"/>
                      <a:pt x="48895" y="12700"/>
                      <a:pt x="43815" y="7620"/>
                    </a:cubicBezTo>
                    <a:cubicBezTo>
                      <a:pt x="38735" y="2540"/>
                      <a:pt x="32702" y="0"/>
                      <a:pt x="25718" y="0"/>
                    </a:cubicBezTo>
                    <a:cubicBezTo>
                      <a:pt x="18733" y="0"/>
                      <a:pt x="12700" y="2540"/>
                      <a:pt x="7620" y="7620"/>
                    </a:cubicBezTo>
                    <a:cubicBezTo>
                      <a:pt x="2540" y="12700"/>
                      <a:pt x="0" y="18733"/>
                      <a:pt x="0" y="25718"/>
                    </a:cubicBezTo>
                    <a:cubicBezTo>
                      <a:pt x="0" y="32702"/>
                      <a:pt x="2540" y="38735"/>
                      <a:pt x="7620" y="43815"/>
                    </a:cubicBezTo>
                    <a:cubicBezTo>
                      <a:pt x="12700" y="48895"/>
                      <a:pt x="18733" y="51435"/>
                      <a:pt x="25718" y="51435"/>
                    </a:cubicBezTo>
                    <a:cubicBezTo>
                      <a:pt x="32702" y="51435"/>
                      <a:pt x="38735" y="48895"/>
                      <a:pt x="43815" y="4381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B5E4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: Shape 122">
                <a:extLst>
                  <a:ext uri="{FF2B5EF4-FFF2-40B4-BE49-F238E27FC236}">
                    <a16:creationId xmlns:a16="http://schemas.microsoft.com/office/drawing/2014/main" id="{DB3FAD6E-F70D-416C-B3BB-BC4A6AFB18A3}"/>
                  </a:ext>
                </a:extLst>
              </p:cNvPr>
              <p:cNvSpPr/>
              <p:nvPr/>
            </p:nvSpPr>
            <p:spPr>
              <a:xfrm>
                <a:off x="10064368" y="3264508"/>
                <a:ext cx="942498" cy="586263"/>
              </a:xfrm>
              <a:custGeom>
                <a:avLst/>
                <a:gdLst>
                  <a:gd name="connsiteX0" fmla="*/ 818674 w 942498"/>
                  <a:gd name="connsiteY0" fmla="*/ 173355 h 586263"/>
                  <a:gd name="connsiteX1" fmla="*/ 787241 w 942498"/>
                  <a:gd name="connsiteY1" fmla="*/ 98108 h 586263"/>
                  <a:gd name="connsiteX2" fmla="*/ 711994 w 942498"/>
                  <a:gd name="connsiteY2" fmla="*/ 66675 h 586263"/>
                  <a:gd name="connsiteX3" fmla="*/ 651510 w 942498"/>
                  <a:gd name="connsiteY3" fmla="*/ 85249 h 586263"/>
                  <a:gd name="connsiteX4" fmla="*/ 621983 w 942498"/>
                  <a:gd name="connsiteY4" fmla="*/ 31433 h 586263"/>
                  <a:gd name="connsiteX5" fmla="*/ 546735 w 942498"/>
                  <a:gd name="connsiteY5" fmla="*/ 0 h 586263"/>
                  <a:gd name="connsiteX6" fmla="*/ 471488 w 942498"/>
                  <a:gd name="connsiteY6" fmla="*/ 31433 h 586263"/>
                  <a:gd name="connsiteX7" fmla="*/ 458153 w 942498"/>
                  <a:gd name="connsiteY7" fmla="*/ 47149 h 586263"/>
                  <a:gd name="connsiteX8" fmla="*/ 449104 w 942498"/>
                  <a:gd name="connsiteY8" fmla="*/ 37148 h 586263"/>
                  <a:gd name="connsiteX9" fmla="*/ 373856 w 942498"/>
                  <a:gd name="connsiteY9" fmla="*/ 5715 h 586263"/>
                  <a:gd name="connsiteX10" fmla="*/ 298609 w 942498"/>
                  <a:gd name="connsiteY10" fmla="*/ 37148 h 586263"/>
                  <a:gd name="connsiteX11" fmla="*/ 268605 w 942498"/>
                  <a:gd name="connsiteY11" fmla="*/ 94298 h 586263"/>
                  <a:gd name="connsiteX12" fmla="*/ 219075 w 942498"/>
                  <a:gd name="connsiteY12" fmla="*/ 82391 h 586263"/>
                  <a:gd name="connsiteX13" fmla="*/ 143828 w 942498"/>
                  <a:gd name="connsiteY13" fmla="*/ 113824 h 586263"/>
                  <a:gd name="connsiteX14" fmla="*/ 112395 w 942498"/>
                  <a:gd name="connsiteY14" fmla="*/ 189071 h 586263"/>
                  <a:gd name="connsiteX15" fmla="*/ 118586 w 942498"/>
                  <a:gd name="connsiteY15" fmla="*/ 225743 h 586263"/>
                  <a:gd name="connsiteX16" fmla="*/ 52388 w 942498"/>
                  <a:gd name="connsiteY16" fmla="*/ 257175 h 586263"/>
                  <a:gd name="connsiteX17" fmla="*/ 20955 w 942498"/>
                  <a:gd name="connsiteY17" fmla="*/ 332423 h 586263"/>
                  <a:gd name="connsiteX18" fmla="*/ 46673 w 942498"/>
                  <a:gd name="connsiteY18" fmla="*/ 401479 h 586263"/>
                  <a:gd name="connsiteX19" fmla="*/ 31433 w 942498"/>
                  <a:gd name="connsiteY19" fmla="*/ 414338 h 586263"/>
                  <a:gd name="connsiteX20" fmla="*/ 0 w 942498"/>
                  <a:gd name="connsiteY20" fmla="*/ 489585 h 586263"/>
                  <a:gd name="connsiteX21" fmla="*/ 31433 w 942498"/>
                  <a:gd name="connsiteY21" fmla="*/ 564833 h 586263"/>
                  <a:gd name="connsiteX22" fmla="*/ 61913 w 942498"/>
                  <a:gd name="connsiteY22" fmla="*/ 586264 h 586263"/>
                  <a:gd name="connsiteX23" fmla="*/ 151448 w 942498"/>
                  <a:gd name="connsiteY23" fmla="*/ 586264 h 586263"/>
                  <a:gd name="connsiteX24" fmla="*/ 785336 w 942498"/>
                  <a:gd name="connsiteY24" fmla="*/ 586264 h 586263"/>
                  <a:gd name="connsiteX25" fmla="*/ 886301 w 942498"/>
                  <a:gd name="connsiteY25" fmla="*/ 586264 h 586263"/>
                  <a:gd name="connsiteX26" fmla="*/ 911066 w 942498"/>
                  <a:gd name="connsiteY26" fmla="*/ 567690 h 586263"/>
                  <a:gd name="connsiteX27" fmla="*/ 942499 w 942498"/>
                  <a:gd name="connsiteY27" fmla="*/ 492443 h 586263"/>
                  <a:gd name="connsiteX28" fmla="*/ 911066 w 942498"/>
                  <a:gd name="connsiteY28" fmla="*/ 417195 h 586263"/>
                  <a:gd name="connsiteX29" fmla="*/ 894874 w 942498"/>
                  <a:gd name="connsiteY29" fmla="*/ 403384 h 586263"/>
                  <a:gd name="connsiteX30" fmla="*/ 906304 w 942498"/>
                  <a:gd name="connsiteY30" fmla="*/ 393859 h 586263"/>
                  <a:gd name="connsiteX31" fmla="*/ 937736 w 942498"/>
                  <a:gd name="connsiteY31" fmla="*/ 318611 h 586263"/>
                  <a:gd name="connsiteX32" fmla="*/ 906304 w 942498"/>
                  <a:gd name="connsiteY32" fmla="*/ 243364 h 586263"/>
                  <a:gd name="connsiteX33" fmla="*/ 831056 w 942498"/>
                  <a:gd name="connsiteY33" fmla="*/ 211931 h 586263"/>
                  <a:gd name="connsiteX34" fmla="*/ 811054 w 942498"/>
                  <a:gd name="connsiteY34" fmla="*/ 213360 h 586263"/>
                  <a:gd name="connsiteX35" fmla="*/ 818674 w 942498"/>
                  <a:gd name="connsiteY35" fmla="*/ 173355 h 58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42498" h="586263">
                    <a:moveTo>
                      <a:pt x="818674" y="173355"/>
                    </a:moveTo>
                    <a:cubicBezTo>
                      <a:pt x="818674" y="143828"/>
                      <a:pt x="808196" y="118745"/>
                      <a:pt x="787241" y="98108"/>
                    </a:cubicBezTo>
                    <a:cubicBezTo>
                      <a:pt x="766286" y="77153"/>
                      <a:pt x="741204" y="66675"/>
                      <a:pt x="711994" y="66675"/>
                    </a:cubicBezTo>
                    <a:cubicBezTo>
                      <a:pt x="689343" y="66675"/>
                      <a:pt x="669182" y="72866"/>
                      <a:pt x="651510" y="85249"/>
                    </a:cubicBezTo>
                    <a:cubicBezTo>
                      <a:pt x="647594" y="64901"/>
                      <a:pt x="637752" y="46963"/>
                      <a:pt x="621983" y="31433"/>
                    </a:cubicBezTo>
                    <a:cubicBezTo>
                      <a:pt x="601028" y="10478"/>
                      <a:pt x="575945" y="0"/>
                      <a:pt x="546735" y="0"/>
                    </a:cubicBezTo>
                    <a:cubicBezTo>
                      <a:pt x="517525" y="0"/>
                      <a:pt x="492443" y="10478"/>
                      <a:pt x="471488" y="31433"/>
                    </a:cubicBezTo>
                    <a:cubicBezTo>
                      <a:pt x="466434" y="36411"/>
                      <a:pt x="461988" y="41650"/>
                      <a:pt x="458153" y="47149"/>
                    </a:cubicBezTo>
                    <a:cubicBezTo>
                      <a:pt x="455393" y="43705"/>
                      <a:pt x="452377" y="40371"/>
                      <a:pt x="449104" y="37148"/>
                    </a:cubicBezTo>
                    <a:cubicBezTo>
                      <a:pt x="428149" y="16193"/>
                      <a:pt x="403067" y="5715"/>
                      <a:pt x="373856" y="5715"/>
                    </a:cubicBezTo>
                    <a:cubicBezTo>
                      <a:pt x="344646" y="5715"/>
                      <a:pt x="319564" y="16193"/>
                      <a:pt x="298609" y="37148"/>
                    </a:cubicBezTo>
                    <a:cubicBezTo>
                      <a:pt x="282043" y="53463"/>
                      <a:pt x="272042" y="72513"/>
                      <a:pt x="268605" y="94298"/>
                    </a:cubicBezTo>
                    <a:cubicBezTo>
                      <a:pt x="253659" y="86360"/>
                      <a:pt x="237149" y="82391"/>
                      <a:pt x="219075" y="82391"/>
                    </a:cubicBezTo>
                    <a:cubicBezTo>
                      <a:pt x="189865" y="82391"/>
                      <a:pt x="164783" y="92869"/>
                      <a:pt x="143828" y="113824"/>
                    </a:cubicBezTo>
                    <a:cubicBezTo>
                      <a:pt x="122873" y="134462"/>
                      <a:pt x="112395" y="159544"/>
                      <a:pt x="112395" y="189071"/>
                    </a:cubicBezTo>
                    <a:cubicBezTo>
                      <a:pt x="112395" y="202245"/>
                      <a:pt x="114459" y="214469"/>
                      <a:pt x="118586" y="225743"/>
                    </a:cubicBezTo>
                    <a:cubicBezTo>
                      <a:pt x="93262" y="227889"/>
                      <a:pt x="71196" y="238367"/>
                      <a:pt x="52388" y="257175"/>
                    </a:cubicBezTo>
                    <a:cubicBezTo>
                      <a:pt x="31433" y="277813"/>
                      <a:pt x="20955" y="302895"/>
                      <a:pt x="20955" y="332423"/>
                    </a:cubicBezTo>
                    <a:cubicBezTo>
                      <a:pt x="20955" y="358816"/>
                      <a:pt x="29528" y="381834"/>
                      <a:pt x="46673" y="401479"/>
                    </a:cubicBezTo>
                    <a:cubicBezTo>
                      <a:pt x="41354" y="405210"/>
                      <a:pt x="36274" y="409496"/>
                      <a:pt x="31433" y="414338"/>
                    </a:cubicBezTo>
                    <a:cubicBezTo>
                      <a:pt x="10478" y="434975"/>
                      <a:pt x="0" y="460058"/>
                      <a:pt x="0" y="489585"/>
                    </a:cubicBezTo>
                    <a:cubicBezTo>
                      <a:pt x="0" y="518795"/>
                      <a:pt x="10478" y="543878"/>
                      <a:pt x="31433" y="564833"/>
                    </a:cubicBezTo>
                    <a:cubicBezTo>
                      <a:pt x="40765" y="574024"/>
                      <a:pt x="50925" y="581168"/>
                      <a:pt x="61913" y="586264"/>
                    </a:cubicBezTo>
                    <a:lnTo>
                      <a:pt x="151448" y="586264"/>
                    </a:lnTo>
                    <a:lnTo>
                      <a:pt x="785336" y="586264"/>
                    </a:lnTo>
                    <a:lnTo>
                      <a:pt x="886301" y="586264"/>
                    </a:lnTo>
                    <a:cubicBezTo>
                      <a:pt x="895108" y="581468"/>
                      <a:pt x="903363" y="575277"/>
                      <a:pt x="911066" y="567690"/>
                    </a:cubicBezTo>
                    <a:cubicBezTo>
                      <a:pt x="932021" y="546735"/>
                      <a:pt x="942499" y="521653"/>
                      <a:pt x="942499" y="492443"/>
                    </a:cubicBezTo>
                    <a:cubicBezTo>
                      <a:pt x="942499" y="462915"/>
                      <a:pt x="932021" y="437833"/>
                      <a:pt x="911066" y="417195"/>
                    </a:cubicBezTo>
                    <a:cubicBezTo>
                      <a:pt x="905946" y="412074"/>
                      <a:pt x="900548" y="407470"/>
                      <a:pt x="894874" y="403384"/>
                    </a:cubicBezTo>
                    <a:cubicBezTo>
                      <a:pt x="898839" y="400633"/>
                      <a:pt x="902649" y="397458"/>
                      <a:pt x="906304" y="393859"/>
                    </a:cubicBezTo>
                    <a:cubicBezTo>
                      <a:pt x="927259" y="372904"/>
                      <a:pt x="937736" y="347822"/>
                      <a:pt x="937736" y="318611"/>
                    </a:cubicBezTo>
                    <a:cubicBezTo>
                      <a:pt x="937736" y="289084"/>
                      <a:pt x="927259" y="264002"/>
                      <a:pt x="906304" y="243364"/>
                    </a:cubicBezTo>
                    <a:cubicBezTo>
                      <a:pt x="885349" y="222409"/>
                      <a:pt x="860267" y="211931"/>
                      <a:pt x="831056" y="211931"/>
                    </a:cubicBezTo>
                    <a:cubicBezTo>
                      <a:pt x="824129" y="211931"/>
                      <a:pt x="817461" y="212408"/>
                      <a:pt x="811054" y="213360"/>
                    </a:cubicBezTo>
                    <a:cubicBezTo>
                      <a:pt x="816133" y="201150"/>
                      <a:pt x="818674" y="187815"/>
                      <a:pt x="818674" y="17335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B5E4F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32" name="Freeform: Shape 120">
              <a:extLst>
                <a:ext uri="{FF2B5EF4-FFF2-40B4-BE49-F238E27FC236}">
                  <a16:creationId xmlns:a16="http://schemas.microsoft.com/office/drawing/2014/main" id="{56D08C82-BE5D-4FBB-BC47-9EF6FD62F393}"/>
                </a:ext>
              </a:extLst>
            </p:cNvPr>
            <p:cNvSpPr/>
            <p:nvPr/>
          </p:nvSpPr>
          <p:spPr>
            <a:xfrm rot="1779793">
              <a:off x="10377490" y="3927199"/>
              <a:ext cx="154326" cy="143221"/>
            </a:xfrm>
            <a:custGeom>
              <a:avLst/>
              <a:gdLst>
                <a:gd name="connsiteX0" fmla="*/ 0 w 407831"/>
                <a:gd name="connsiteY0" fmla="*/ 313386 h 313386"/>
                <a:gd name="connsiteX1" fmla="*/ 339144 w 407831"/>
                <a:gd name="connsiteY1" fmla="*/ 227527 h 313386"/>
                <a:gd name="connsiteX2" fmla="*/ 407831 w 407831"/>
                <a:gd name="connsiteY2" fmla="*/ 0 h 31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831" h="313386">
                  <a:moveTo>
                    <a:pt x="0" y="313386"/>
                  </a:moveTo>
                  <a:cubicBezTo>
                    <a:pt x="135586" y="296572"/>
                    <a:pt x="271172" y="279758"/>
                    <a:pt x="339144" y="227527"/>
                  </a:cubicBezTo>
                  <a:cubicBezTo>
                    <a:pt x="407116" y="175296"/>
                    <a:pt x="407473" y="87648"/>
                    <a:pt x="407831" y="0"/>
                  </a:cubicBezTo>
                </a:path>
              </a:pathLst>
            </a:custGeom>
            <a:grpFill/>
            <a:ln w="25400">
              <a:solidFill>
                <a:srgbClr val="B5E4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Group 135">
            <a:extLst>
              <a:ext uri="{FF2B5EF4-FFF2-40B4-BE49-F238E27FC236}">
                <a16:creationId xmlns:a16="http://schemas.microsoft.com/office/drawing/2014/main" id="{7F45B7D3-0AF9-492D-8ED0-31836AAC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81239" y="3007294"/>
            <a:ext cx="882014" cy="789466"/>
            <a:chOff x="4747996" y="2851378"/>
            <a:chExt cx="882014" cy="789466"/>
          </a:xfrm>
          <a:solidFill>
            <a:srgbClr val="B5E4FB"/>
          </a:solidFill>
        </p:grpSpPr>
        <p:sp>
          <p:nvSpPr>
            <p:cNvPr id="36" name="Freeform: Shape 136">
              <a:extLst>
                <a:ext uri="{FF2B5EF4-FFF2-40B4-BE49-F238E27FC236}">
                  <a16:creationId xmlns:a16="http://schemas.microsoft.com/office/drawing/2014/main" id="{BB9424BB-CC08-467E-A3D2-5DAAF6BCE6BF}"/>
                </a:ext>
              </a:extLst>
            </p:cNvPr>
            <p:cNvSpPr/>
            <p:nvPr/>
          </p:nvSpPr>
          <p:spPr>
            <a:xfrm rot="1779793">
              <a:off x="5009349" y="3497623"/>
              <a:ext cx="154326" cy="143221"/>
            </a:xfrm>
            <a:custGeom>
              <a:avLst/>
              <a:gdLst>
                <a:gd name="connsiteX0" fmla="*/ 0 w 407831"/>
                <a:gd name="connsiteY0" fmla="*/ 313386 h 313386"/>
                <a:gd name="connsiteX1" fmla="*/ 339144 w 407831"/>
                <a:gd name="connsiteY1" fmla="*/ 227527 h 313386"/>
                <a:gd name="connsiteX2" fmla="*/ 407831 w 407831"/>
                <a:gd name="connsiteY2" fmla="*/ 0 h 31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7831" h="313386">
                  <a:moveTo>
                    <a:pt x="0" y="313386"/>
                  </a:moveTo>
                  <a:cubicBezTo>
                    <a:pt x="135586" y="296572"/>
                    <a:pt x="271172" y="279758"/>
                    <a:pt x="339144" y="227527"/>
                  </a:cubicBezTo>
                  <a:cubicBezTo>
                    <a:pt x="407116" y="175296"/>
                    <a:pt x="407473" y="87648"/>
                    <a:pt x="407831" y="0"/>
                  </a:cubicBezTo>
                </a:path>
              </a:pathLst>
            </a:custGeom>
            <a:grpFill/>
            <a:ln w="25400">
              <a:solidFill>
                <a:srgbClr val="B5E4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Freeform: Shape 137">
              <a:extLst>
                <a:ext uri="{FF2B5EF4-FFF2-40B4-BE49-F238E27FC236}">
                  <a16:creationId xmlns:a16="http://schemas.microsoft.com/office/drawing/2014/main" id="{50326879-F532-4D71-AB2A-4C990C2AD319}"/>
                </a:ext>
              </a:extLst>
            </p:cNvPr>
            <p:cNvSpPr/>
            <p:nvPr/>
          </p:nvSpPr>
          <p:spPr>
            <a:xfrm>
              <a:off x="4747996" y="2851378"/>
              <a:ext cx="882014" cy="665321"/>
            </a:xfrm>
            <a:custGeom>
              <a:avLst/>
              <a:gdLst>
                <a:gd name="connsiteX0" fmla="*/ 857250 w 882014"/>
                <a:gd name="connsiteY0" fmla="*/ 442436 h 665321"/>
                <a:gd name="connsiteX1" fmla="*/ 856774 w 882014"/>
                <a:gd name="connsiteY1" fmla="*/ 437674 h 665321"/>
                <a:gd name="connsiteX2" fmla="*/ 408623 w 882014"/>
                <a:gd name="connsiteY2" fmla="*/ 26670 h 665321"/>
                <a:gd name="connsiteX3" fmla="*/ 125254 w 882014"/>
                <a:gd name="connsiteY3" fmla="*/ 151448 h 665321"/>
                <a:gd name="connsiteX4" fmla="*/ 8573 w 882014"/>
                <a:gd name="connsiteY4" fmla="*/ 364331 h 665321"/>
                <a:gd name="connsiteX5" fmla="*/ 3334 w 882014"/>
                <a:gd name="connsiteY5" fmla="*/ 397669 h 665321"/>
                <a:gd name="connsiteX6" fmla="*/ 476 w 882014"/>
                <a:gd name="connsiteY6" fmla="*/ 433388 h 665321"/>
                <a:gd name="connsiteX7" fmla="*/ 0 w 882014"/>
                <a:gd name="connsiteY7" fmla="*/ 454819 h 665321"/>
                <a:gd name="connsiteX8" fmla="*/ 5239 w 882014"/>
                <a:gd name="connsiteY8" fmla="*/ 526256 h 665321"/>
                <a:gd name="connsiteX9" fmla="*/ 13335 w 882014"/>
                <a:gd name="connsiteY9" fmla="*/ 566261 h 665321"/>
                <a:gd name="connsiteX10" fmla="*/ 230981 w 882014"/>
                <a:gd name="connsiteY10" fmla="*/ 566261 h 665321"/>
                <a:gd name="connsiteX11" fmla="*/ 442913 w 882014"/>
                <a:gd name="connsiteY11" fmla="*/ 566261 h 665321"/>
                <a:gd name="connsiteX12" fmla="*/ 478631 w 882014"/>
                <a:gd name="connsiteY12" fmla="*/ 566261 h 665321"/>
                <a:gd name="connsiteX13" fmla="*/ 843439 w 882014"/>
                <a:gd name="connsiteY13" fmla="*/ 566261 h 665321"/>
                <a:gd name="connsiteX14" fmla="*/ 857250 w 882014"/>
                <a:gd name="connsiteY14" fmla="*/ 456724 h 665321"/>
                <a:gd name="connsiteX15" fmla="*/ 857250 w 882014"/>
                <a:gd name="connsiteY15" fmla="*/ 442436 h 665321"/>
                <a:gd name="connsiteX16" fmla="*/ 877253 w 882014"/>
                <a:gd name="connsiteY16" fmla="*/ 274320 h 665321"/>
                <a:gd name="connsiteX17" fmla="*/ 880586 w 882014"/>
                <a:gd name="connsiteY17" fmla="*/ 252413 h 665321"/>
                <a:gd name="connsiteX18" fmla="*/ 882015 w 882014"/>
                <a:gd name="connsiteY18" fmla="*/ 226219 h 665321"/>
                <a:gd name="connsiteX19" fmla="*/ 882015 w 882014"/>
                <a:gd name="connsiteY19" fmla="*/ 220504 h 665321"/>
                <a:gd name="connsiteX20" fmla="*/ 815340 w 882014"/>
                <a:gd name="connsiteY20" fmla="*/ 65723 h 665321"/>
                <a:gd name="connsiteX21" fmla="*/ 655320 w 882014"/>
                <a:gd name="connsiteY21" fmla="*/ 0 h 665321"/>
                <a:gd name="connsiteX22" fmla="*/ 508159 w 882014"/>
                <a:gd name="connsiteY22" fmla="*/ 53816 h 665321"/>
                <a:gd name="connsiteX23" fmla="*/ 839629 w 882014"/>
                <a:gd name="connsiteY23" fmla="*/ 358140 h 665321"/>
                <a:gd name="connsiteX24" fmla="*/ 877253 w 882014"/>
                <a:gd name="connsiteY24" fmla="*/ 274320 h 665321"/>
                <a:gd name="connsiteX25" fmla="*/ 531971 w 882014"/>
                <a:gd name="connsiteY25" fmla="*/ 657701 h 665321"/>
                <a:gd name="connsiteX26" fmla="*/ 539591 w 882014"/>
                <a:gd name="connsiteY26" fmla="*/ 639604 h 665321"/>
                <a:gd name="connsiteX27" fmla="*/ 531971 w 882014"/>
                <a:gd name="connsiteY27" fmla="*/ 621506 h 665321"/>
                <a:gd name="connsiteX28" fmla="*/ 513874 w 882014"/>
                <a:gd name="connsiteY28" fmla="*/ 613886 h 665321"/>
                <a:gd name="connsiteX29" fmla="*/ 495776 w 882014"/>
                <a:gd name="connsiteY29" fmla="*/ 621506 h 665321"/>
                <a:gd name="connsiteX30" fmla="*/ 488156 w 882014"/>
                <a:gd name="connsiteY30" fmla="*/ 639604 h 665321"/>
                <a:gd name="connsiteX31" fmla="*/ 495776 w 882014"/>
                <a:gd name="connsiteY31" fmla="*/ 657701 h 665321"/>
                <a:gd name="connsiteX32" fmla="*/ 513874 w 882014"/>
                <a:gd name="connsiteY32" fmla="*/ 665321 h 665321"/>
                <a:gd name="connsiteX33" fmla="*/ 531971 w 882014"/>
                <a:gd name="connsiteY33" fmla="*/ 657701 h 665321"/>
                <a:gd name="connsiteX34" fmla="*/ 200978 w 882014"/>
                <a:gd name="connsiteY34" fmla="*/ 657701 h 665321"/>
                <a:gd name="connsiteX35" fmla="*/ 208598 w 882014"/>
                <a:gd name="connsiteY35" fmla="*/ 639604 h 665321"/>
                <a:gd name="connsiteX36" fmla="*/ 200978 w 882014"/>
                <a:gd name="connsiteY36" fmla="*/ 621506 h 665321"/>
                <a:gd name="connsiteX37" fmla="*/ 182880 w 882014"/>
                <a:gd name="connsiteY37" fmla="*/ 613886 h 665321"/>
                <a:gd name="connsiteX38" fmla="*/ 164783 w 882014"/>
                <a:gd name="connsiteY38" fmla="*/ 621506 h 665321"/>
                <a:gd name="connsiteX39" fmla="*/ 157163 w 882014"/>
                <a:gd name="connsiteY39" fmla="*/ 639604 h 665321"/>
                <a:gd name="connsiteX40" fmla="*/ 164783 w 882014"/>
                <a:gd name="connsiteY40" fmla="*/ 657701 h 665321"/>
                <a:gd name="connsiteX41" fmla="*/ 182880 w 882014"/>
                <a:gd name="connsiteY41" fmla="*/ 665321 h 665321"/>
                <a:gd name="connsiteX42" fmla="*/ 200978 w 882014"/>
                <a:gd name="connsiteY42" fmla="*/ 657701 h 66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82014" h="665321">
                  <a:moveTo>
                    <a:pt x="857250" y="442436"/>
                  </a:moveTo>
                  <a:cubicBezTo>
                    <a:pt x="857196" y="440957"/>
                    <a:pt x="857037" y="439369"/>
                    <a:pt x="856774" y="437674"/>
                  </a:cubicBezTo>
                  <a:lnTo>
                    <a:pt x="408623" y="26670"/>
                  </a:lnTo>
                  <a:cubicBezTo>
                    <a:pt x="298780" y="31085"/>
                    <a:pt x="204324" y="72678"/>
                    <a:pt x="125254" y="151448"/>
                  </a:cubicBezTo>
                  <a:cubicBezTo>
                    <a:pt x="63875" y="213060"/>
                    <a:pt x="24981" y="284021"/>
                    <a:pt x="8573" y="364331"/>
                  </a:cubicBezTo>
                  <a:cubicBezTo>
                    <a:pt x="6514" y="375270"/>
                    <a:pt x="4767" y="386383"/>
                    <a:pt x="3334" y="397669"/>
                  </a:cubicBezTo>
                  <a:cubicBezTo>
                    <a:pt x="1956" y="409389"/>
                    <a:pt x="1003" y="421296"/>
                    <a:pt x="476" y="433388"/>
                  </a:cubicBezTo>
                  <a:cubicBezTo>
                    <a:pt x="159" y="440466"/>
                    <a:pt x="0" y="447610"/>
                    <a:pt x="0" y="454819"/>
                  </a:cubicBezTo>
                  <a:cubicBezTo>
                    <a:pt x="0" y="479374"/>
                    <a:pt x="1746" y="503187"/>
                    <a:pt x="5239" y="526256"/>
                  </a:cubicBezTo>
                  <a:cubicBezTo>
                    <a:pt x="7440" y="539849"/>
                    <a:pt x="10139" y="553184"/>
                    <a:pt x="13335" y="566261"/>
                  </a:cubicBezTo>
                  <a:lnTo>
                    <a:pt x="230981" y="566261"/>
                  </a:lnTo>
                  <a:lnTo>
                    <a:pt x="442913" y="566261"/>
                  </a:lnTo>
                  <a:lnTo>
                    <a:pt x="478631" y="566261"/>
                  </a:lnTo>
                  <a:lnTo>
                    <a:pt x="843439" y="566261"/>
                  </a:lnTo>
                  <a:cubicBezTo>
                    <a:pt x="852496" y="531562"/>
                    <a:pt x="857100" y="495050"/>
                    <a:pt x="857250" y="456724"/>
                  </a:cubicBezTo>
                  <a:lnTo>
                    <a:pt x="857250" y="442436"/>
                  </a:lnTo>
                  <a:moveTo>
                    <a:pt x="877253" y="274320"/>
                  </a:moveTo>
                  <a:cubicBezTo>
                    <a:pt x="878840" y="267335"/>
                    <a:pt x="879951" y="260033"/>
                    <a:pt x="880586" y="252413"/>
                  </a:cubicBezTo>
                  <a:cubicBezTo>
                    <a:pt x="881539" y="243840"/>
                    <a:pt x="882015" y="235108"/>
                    <a:pt x="882015" y="226219"/>
                  </a:cubicBezTo>
                  <a:cubicBezTo>
                    <a:pt x="882015" y="224314"/>
                    <a:pt x="882015" y="222409"/>
                    <a:pt x="882015" y="220504"/>
                  </a:cubicBezTo>
                  <a:cubicBezTo>
                    <a:pt x="880745" y="160496"/>
                    <a:pt x="858520" y="108902"/>
                    <a:pt x="815340" y="65723"/>
                  </a:cubicBezTo>
                  <a:cubicBezTo>
                    <a:pt x="771525" y="21908"/>
                    <a:pt x="718185" y="0"/>
                    <a:pt x="655320" y="0"/>
                  </a:cubicBezTo>
                  <a:cubicBezTo>
                    <a:pt x="598713" y="0"/>
                    <a:pt x="549659" y="17939"/>
                    <a:pt x="508159" y="53816"/>
                  </a:cubicBezTo>
                  <a:lnTo>
                    <a:pt x="839629" y="358140"/>
                  </a:lnTo>
                  <a:cubicBezTo>
                    <a:pt x="858422" y="332978"/>
                    <a:pt x="870963" y="305038"/>
                    <a:pt x="877253" y="274320"/>
                  </a:cubicBezTo>
                  <a:moveTo>
                    <a:pt x="531971" y="657701"/>
                  </a:moveTo>
                  <a:cubicBezTo>
                    <a:pt x="537051" y="652622"/>
                    <a:pt x="539591" y="646588"/>
                    <a:pt x="539591" y="639604"/>
                  </a:cubicBezTo>
                  <a:cubicBezTo>
                    <a:pt x="539591" y="632619"/>
                    <a:pt x="537051" y="626586"/>
                    <a:pt x="531971" y="621506"/>
                  </a:cubicBezTo>
                  <a:cubicBezTo>
                    <a:pt x="526892" y="616427"/>
                    <a:pt x="520858" y="613886"/>
                    <a:pt x="513874" y="613886"/>
                  </a:cubicBezTo>
                  <a:cubicBezTo>
                    <a:pt x="506889" y="613886"/>
                    <a:pt x="500856" y="616427"/>
                    <a:pt x="495776" y="621506"/>
                  </a:cubicBezTo>
                  <a:cubicBezTo>
                    <a:pt x="490697" y="626586"/>
                    <a:pt x="488156" y="632619"/>
                    <a:pt x="488156" y="639604"/>
                  </a:cubicBezTo>
                  <a:cubicBezTo>
                    <a:pt x="488156" y="646588"/>
                    <a:pt x="490697" y="652622"/>
                    <a:pt x="495776" y="657701"/>
                  </a:cubicBezTo>
                  <a:cubicBezTo>
                    <a:pt x="500856" y="662781"/>
                    <a:pt x="506889" y="665321"/>
                    <a:pt x="513874" y="665321"/>
                  </a:cubicBezTo>
                  <a:cubicBezTo>
                    <a:pt x="520858" y="665321"/>
                    <a:pt x="526892" y="662781"/>
                    <a:pt x="531971" y="657701"/>
                  </a:cubicBezTo>
                  <a:moveTo>
                    <a:pt x="200978" y="657701"/>
                  </a:moveTo>
                  <a:cubicBezTo>
                    <a:pt x="206057" y="652622"/>
                    <a:pt x="208598" y="646588"/>
                    <a:pt x="208598" y="639604"/>
                  </a:cubicBezTo>
                  <a:cubicBezTo>
                    <a:pt x="208598" y="632619"/>
                    <a:pt x="206057" y="626586"/>
                    <a:pt x="200978" y="621506"/>
                  </a:cubicBezTo>
                  <a:cubicBezTo>
                    <a:pt x="195898" y="616427"/>
                    <a:pt x="189865" y="613886"/>
                    <a:pt x="182880" y="613886"/>
                  </a:cubicBezTo>
                  <a:cubicBezTo>
                    <a:pt x="175895" y="613886"/>
                    <a:pt x="169862" y="616427"/>
                    <a:pt x="164783" y="621506"/>
                  </a:cubicBezTo>
                  <a:cubicBezTo>
                    <a:pt x="159703" y="626586"/>
                    <a:pt x="157163" y="632619"/>
                    <a:pt x="157163" y="639604"/>
                  </a:cubicBezTo>
                  <a:cubicBezTo>
                    <a:pt x="157163" y="646588"/>
                    <a:pt x="159703" y="652622"/>
                    <a:pt x="164783" y="657701"/>
                  </a:cubicBezTo>
                  <a:cubicBezTo>
                    <a:pt x="169862" y="662781"/>
                    <a:pt x="175895" y="665321"/>
                    <a:pt x="182880" y="665321"/>
                  </a:cubicBezTo>
                  <a:cubicBezTo>
                    <a:pt x="189865" y="665321"/>
                    <a:pt x="195898" y="662781"/>
                    <a:pt x="200978" y="657701"/>
                  </a:cubicBezTo>
                  <a:close/>
                </a:path>
              </a:pathLst>
            </a:custGeom>
            <a:grpFill/>
            <a:ln w="9525" cap="flat">
              <a:solidFill>
                <a:srgbClr val="B5E4F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66777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Initiativ 3: </a:t>
            </a:r>
            <a:r>
              <a:rPr lang="sv" sz="3200" dirty="0">
                <a:highlight>
                  <a:srgbClr val="FFFF00"/>
                </a:highlight>
              </a:rPr>
              <a:t>[Infoga initiativnamn]</a:t>
            </a:r>
            <a:endParaRPr lang="sv-SE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2063C8D-CF39-47E1-B4AB-953BA8E932B1}"/>
              </a:ext>
            </a:extLst>
          </p:cNvPr>
          <p:cNvSpPr/>
          <p:nvPr/>
        </p:nvSpPr>
        <p:spPr>
          <a:xfrm>
            <a:off x="736029" y="2069417"/>
            <a:ext cx="3126931" cy="3943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Infoga Arbetsplan</a:t>
            </a:r>
          </a:p>
        </p:txBody>
      </p:sp>
      <p:sp>
        <p:nvSpPr>
          <p:cNvPr id="11" name="Google Shape;305;p35">
            <a:extLst>
              <a:ext uri="{FF2B5EF4-FFF2-40B4-BE49-F238E27FC236}">
                <a16:creationId xmlns:a16="http://schemas.microsoft.com/office/drawing/2014/main" id="{34289F3B-6B3A-46E9-9653-6F2EB97B8A0A}"/>
              </a:ext>
            </a:extLst>
          </p:cNvPr>
          <p:cNvSpPr txBox="1"/>
          <p:nvPr/>
        </p:nvSpPr>
        <p:spPr>
          <a:xfrm>
            <a:off x="5473329" y="2053150"/>
            <a:ext cx="5275600" cy="196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sv" sz="1467" b="1" i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Målbild:</a:t>
            </a:r>
            <a:endParaRPr sz="1467" b="1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</a:pPr>
            <a:r>
              <a:rPr lang="sv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“...”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04;p35">
            <a:extLst>
              <a:ext uri="{FF2B5EF4-FFF2-40B4-BE49-F238E27FC236}">
                <a16:creationId xmlns:a16="http://schemas.microsoft.com/office/drawing/2014/main" id="{7757430D-83D4-457C-82F1-AEA90496BE36}"/>
              </a:ext>
            </a:extLst>
          </p:cNvPr>
          <p:cNvSpPr txBox="1"/>
          <p:nvPr/>
        </p:nvSpPr>
        <p:spPr>
          <a:xfrm>
            <a:off x="5473329" y="4221083"/>
            <a:ext cx="5186400" cy="21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buClr>
                <a:srgbClr val="000000"/>
              </a:buClr>
            </a:pPr>
            <a:r>
              <a:rPr lang="sv-SE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Förslag på diskussionsfrågor:</a:t>
            </a: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-SE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Känner ni att målbilden skulle bidra till en positiv utveckling på området om vi uppnår denna?</a:t>
            </a: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-SE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Tror ni att detta är en bra arbetsplan för att uppnå målbilden?</a:t>
            </a: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-SE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Känns arbetsinsatsen rimlig, eller är ansatsen för ambitiös? </a:t>
            </a:r>
          </a:p>
          <a:p>
            <a:pPr marL="609585" indent="-397923" defTabSz="121917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●"/>
            </a:pPr>
            <a:r>
              <a:rPr lang="sv-SE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Finns det någon/några i gruppen som redan nu vet att ni vill arbeta med det här initiativet? </a:t>
            </a:r>
          </a:p>
        </p:txBody>
      </p:sp>
    </p:spTree>
    <p:extLst>
      <p:ext uri="{BB962C8B-B14F-4D97-AF65-F5344CB8AC3E}">
        <p14:creationId xmlns:p14="http://schemas.microsoft.com/office/powerpoint/2010/main" val="388732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Agenda </a:t>
            </a:r>
            <a:r>
              <a:rPr lang="sv-SE" sz="3200" dirty="0">
                <a:solidFill>
                  <a:schemeClr val="bg1"/>
                </a:solidFill>
              </a:rPr>
              <a:t>–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A04E24-6EAB-4825-AFDE-535BE36C1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195" y="4019252"/>
            <a:ext cx="11445886" cy="37492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28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BCF5C4-5C96-422A-AB93-A786955AC3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2" y="2095500"/>
            <a:ext cx="9082347" cy="4305052"/>
          </a:xfrm>
        </p:spPr>
        <p:txBody>
          <a:bodyPr/>
          <a:lstStyle/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Syfte med dagens möte och delarenans arbete framåt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Kort repetition av tidigare möten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Workshop: Bearbetning av handslaget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Nästa steg		</a:t>
            </a:r>
          </a:p>
        </p:txBody>
      </p:sp>
    </p:spTree>
    <p:extLst>
      <p:ext uri="{BB962C8B-B14F-4D97-AF65-F5344CB8AC3E}">
        <p14:creationId xmlns:p14="http://schemas.microsoft.com/office/powerpoint/2010/main" val="967301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" sz="3200" dirty="0"/>
              <a:t>Nästa steg: Uppstart av genomförandefas</a:t>
            </a:r>
            <a:endParaRPr lang="sv-SE" dirty="0"/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C7EA8E3-9101-41F6-8130-F689B19876ED}"/>
              </a:ext>
            </a:extLst>
          </p:cNvPr>
          <p:cNvSpPr/>
          <p:nvPr/>
        </p:nvSpPr>
        <p:spPr>
          <a:xfrm>
            <a:off x="610293" y="1895904"/>
            <a:ext cx="2905125" cy="1205812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Nästa möte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2EE5213-1947-4AA3-B378-EC1C0CEF8038}"/>
              </a:ext>
            </a:extLst>
          </p:cNvPr>
          <p:cNvSpPr/>
          <p:nvPr/>
        </p:nvSpPr>
        <p:spPr>
          <a:xfrm>
            <a:off x="3304214" y="1895903"/>
            <a:ext cx="8697981" cy="1204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sv-SE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Försla</a:t>
            </a:r>
            <a:r>
              <a:rPr lang="sv-SE" sz="1400" b="1" dirty="0">
                <a:solidFill>
                  <a:schemeClr val="dk1"/>
                </a:solidFill>
              </a:rPr>
              <a:t>g</a:t>
            </a:r>
            <a:r>
              <a:rPr lang="sv-SE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sv-SE" sz="1400" dirty="0"/>
          </a:p>
          <a:p>
            <a:pPr marL="215900" indent="-222250">
              <a:buClr>
                <a:schemeClr val="dk1"/>
              </a:buClr>
              <a:buSzPts val="1100"/>
              <a:buFont typeface="Arial"/>
              <a:buChar char="•"/>
            </a:pPr>
            <a:r>
              <a:rPr lang="sv-SE" sz="1400" dirty="0">
                <a:solidFill>
                  <a:schemeClr val="tx1"/>
                </a:solidFill>
                <a:highlight>
                  <a:srgbClr val="FFFF00"/>
                </a:highlight>
              </a:rPr>
              <a:t>[Infoga datum och tid]</a:t>
            </a:r>
            <a:r>
              <a:rPr lang="sv-SE" sz="1400" dirty="0">
                <a:solidFill>
                  <a:schemeClr val="tx1"/>
                </a:solidFill>
              </a:rPr>
              <a:t>?</a:t>
            </a:r>
          </a:p>
          <a:p>
            <a:pPr marL="287859" indent="-296326">
              <a:buClr>
                <a:schemeClr val="dk1"/>
              </a:buClr>
              <a:buSzPts val="1100"/>
              <a:buChar char="•"/>
            </a:pPr>
            <a:r>
              <a:rPr lang="sv-SE" sz="1400" dirty="0">
                <a:solidFill>
                  <a:schemeClr val="dk1"/>
                </a:solidFill>
              </a:rPr>
              <a:t>Vid nästa möte tittar vi på och </a:t>
            </a:r>
            <a:r>
              <a:rPr lang="sv-SE" sz="1400" dirty="0" err="1">
                <a:solidFill>
                  <a:schemeClr val="dk1"/>
                </a:solidFill>
              </a:rPr>
              <a:t>finaliserar</a:t>
            </a:r>
            <a:r>
              <a:rPr lang="sv-SE" sz="1400" dirty="0">
                <a:solidFill>
                  <a:schemeClr val="dk1"/>
                </a:solidFill>
              </a:rPr>
              <a:t> ett uppdaterat utkast av handslaget</a:t>
            </a:r>
          </a:p>
          <a:p>
            <a:pPr marL="287859" indent="-296326">
              <a:buClr>
                <a:schemeClr val="dk1"/>
              </a:buClr>
              <a:buSzPts val="1100"/>
              <a:buChar char="•"/>
            </a:pPr>
            <a:r>
              <a:rPr lang="sv-SE" sz="1400" dirty="0">
                <a:solidFill>
                  <a:schemeClr val="dk1"/>
                </a:solidFill>
              </a:rPr>
              <a:t>Nästa möte blir det sista i delarenans “ordinarie” mötesserie. Vi kan då planera för det fortsatta arbetet kring de enskilda initiativen</a:t>
            </a:r>
            <a:endParaRPr lang="sv-SE" sz="14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ECE5B1E9-8008-415F-8627-5E050C500F2B}"/>
              </a:ext>
            </a:extLst>
          </p:cNvPr>
          <p:cNvSpPr/>
          <p:nvPr/>
        </p:nvSpPr>
        <p:spPr>
          <a:xfrm>
            <a:off x="625512" y="3374770"/>
            <a:ext cx="2905125" cy="1205812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Nästa steg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385F2C1-CB15-4BBF-9A40-CCC52D95DB20}"/>
              </a:ext>
            </a:extLst>
          </p:cNvPr>
          <p:cNvSpPr/>
          <p:nvPr/>
        </p:nvSpPr>
        <p:spPr>
          <a:xfrm>
            <a:off x="3304214" y="3365245"/>
            <a:ext cx="8697981" cy="1204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sv-SE" sz="1300" b="1" dirty="0">
                <a:solidFill>
                  <a:schemeClr val="tx1"/>
                </a:solidFill>
              </a:rPr>
              <a:t>Förslag</a:t>
            </a:r>
            <a:r>
              <a:rPr lang="sv-SE" sz="13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sv-SE" sz="1300" dirty="0"/>
          </a:p>
          <a:p>
            <a:pPr marL="287859" indent="-296326">
              <a:buClr>
                <a:schemeClr val="dk1"/>
              </a:buClr>
              <a:buSzPts val="1100"/>
              <a:buFont typeface="Arial"/>
              <a:buChar char="•"/>
            </a:pPr>
            <a:r>
              <a:rPr lang="sv-SE" sz="1300" dirty="0">
                <a:solidFill>
                  <a:schemeClr val="dk1"/>
                </a:solidFill>
              </a:rPr>
              <a:t>Läs igenom och skicka in eventuell återkoppling på handslaget till </a:t>
            </a:r>
            <a:r>
              <a:rPr lang="sv-SE" sz="1300" dirty="0">
                <a:solidFill>
                  <a:schemeClr val="dk1"/>
                </a:solidFill>
                <a:highlight>
                  <a:srgbClr val="FFFF00"/>
                </a:highlight>
              </a:rPr>
              <a:t>[Infoga namn]</a:t>
            </a:r>
            <a:r>
              <a:rPr lang="sv-SE" sz="1300" dirty="0">
                <a:solidFill>
                  <a:schemeClr val="dk1"/>
                </a:solidFill>
              </a:rPr>
              <a:t> senast </a:t>
            </a:r>
            <a:r>
              <a:rPr lang="sv-SE" sz="1300" dirty="0">
                <a:solidFill>
                  <a:schemeClr val="dk1"/>
                </a:solidFill>
                <a:highlight>
                  <a:srgbClr val="FFFF00"/>
                </a:highlight>
              </a:rPr>
              <a:t>[Infoga datum]</a:t>
            </a:r>
          </a:p>
          <a:p>
            <a:pPr marL="287859" indent="-296326">
              <a:buClr>
                <a:schemeClr val="dk1"/>
              </a:buClr>
              <a:buSzPts val="1100"/>
              <a:buChar char="•"/>
            </a:pPr>
            <a:r>
              <a:rPr lang="sv-SE" sz="1300" dirty="0">
                <a:solidFill>
                  <a:schemeClr val="dk1"/>
                </a:solidFill>
              </a:rPr>
              <a:t>Vid intresse av att arbeta vidare med något/några initiativ kan anmälan ske på adressen ovan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dirty="0">
                <a:solidFill>
                  <a:schemeClr val="tx1"/>
                </a:solidFill>
                <a:highlight>
                  <a:srgbClr val="FFFF00"/>
                </a:highlight>
              </a:rPr>
              <a:t>datum och tid]</a:t>
            </a:r>
            <a:r>
              <a:rPr lang="sv-SE" sz="13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00" dirty="0">
                <a:solidFill>
                  <a:schemeClr val="tx1"/>
                </a:solidFill>
              </a:rPr>
              <a:t>På nästa möte föreslås att fördjupa diskussionen om möjliga initiativ för gruppen att arbeta med</a:t>
            </a:r>
          </a:p>
        </p:txBody>
      </p:sp>
      <p:sp>
        <p:nvSpPr>
          <p:cNvPr id="10" name="Rectangle: Rounded Corners 12">
            <a:extLst>
              <a:ext uri="{FF2B5EF4-FFF2-40B4-BE49-F238E27FC236}">
                <a16:creationId xmlns:a16="http://schemas.microsoft.com/office/drawing/2014/main" id="{1621D5BF-55A3-477D-A4D0-086D96F48999}"/>
              </a:ext>
            </a:extLst>
          </p:cNvPr>
          <p:cNvSpPr/>
          <p:nvPr/>
        </p:nvSpPr>
        <p:spPr>
          <a:xfrm>
            <a:off x="625512" y="4776675"/>
            <a:ext cx="2905125" cy="1205812"/>
          </a:xfrm>
          <a:prstGeom prst="roundRect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chemeClr val="tx1"/>
                </a:solidFill>
              </a:rPr>
              <a:t>Handslagsdokument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331352C-36E8-4E0A-A581-FE0963D67EA3}"/>
              </a:ext>
            </a:extLst>
          </p:cNvPr>
          <p:cNvSpPr/>
          <p:nvPr/>
        </p:nvSpPr>
        <p:spPr>
          <a:xfrm>
            <a:off x="3304214" y="4767150"/>
            <a:ext cx="8697981" cy="1204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r>
              <a:rPr lang="sv-SE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Förslag</a:t>
            </a:r>
            <a:r>
              <a:rPr lang="sv-SE" sz="1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sv-SE" sz="1400" dirty="0"/>
          </a:p>
          <a:p>
            <a:pPr marL="287859" indent="-296326">
              <a:buClr>
                <a:schemeClr val="dk1"/>
              </a:buClr>
              <a:buSzPts val="1100"/>
              <a:buFont typeface="Arial"/>
              <a:buChar char="•"/>
            </a:pPr>
            <a:r>
              <a:rPr lang="sv-SE" sz="1400" dirty="0">
                <a:solidFill>
                  <a:schemeClr val="dk1"/>
                </a:solidFill>
                <a:highlight>
                  <a:srgbClr val="FFFF00"/>
                </a:highlight>
              </a:rPr>
              <a:t>[Infoga namn]</a:t>
            </a:r>
            <a:r>
              <a:rPr lang="sv-SE" sz="1400" dirty="0">
                <a:solidFill>
                  <a:schemeClr val="dk1"/>
                </a:solidFill>
              </a:rPr>
              <a:t> uppdaterar utkastet utifrån dagens diskussion och inskickad återkoppling. Den nya versionen skickas ut </a:t>
            </a:r>
            <a:r>
              <a:rPr lang="sv-SE" sz="1400" dirty="0" err="1">
                <a:solidFill>
                  <a:schemeClr val="dk1"/>
                </a:solidFill>
              </a:rPr>
              <a:t>mailledes</a:t>
            </a:r>
            <a:r>
              <a:rPr lang="sv-SE" sz="1400" dirty="0">
                <a:solidFill>
                  <a:schemeClr val="dk1"/>
                </a:solidFill>
              </a:rPr>
              <a:t> inför det uppföljande mötet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291217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1CE0D-1BB1-47FC-A45E-C23385E1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23" y="3559041"/>
            <a:ext cx="9608400" cy="1966912"/>
          </a:xfrm>
        </p:spPr>
        <p:txBody>
          <a:bodyPr/>
          <a:lstStyle/>
          <a:p>
            <a:pPr lvl="0">
              <a:lnSpc>
                <a:spcPct val="112494"/>
              </a:lnSpc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r>
              <a:rPr lang="sv-SE" sz="3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Stort tack för din medverkan!</a:t>
            </a:r>
            <a:br>
              <a:rPr lang="sv-SE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br>
              <a:rPr lang="sv-SE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br>
              <a:rPr lang="sv-SE" b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endParaRPr lang="sv-SE" dirty="0"/>
          </a:p>
        </p:txBody>
      </p:sp>
      <p:pic>
        <p:nvPicPr>
          <p:cNvPr id="3" name="Picture 1" descr="Logotyp för Kraftsamling för psykisk hälsa">
            <a:extLst>
              <a:ext uri="{FF2B5EF4-FFF2-40B4-BE49-F238E27FC236}">
                <a16:creationId xmlns:a16="http://schemas.microsoft.com/office/drawing/2014/main" id="{83C78F7B-41BB-47EC-85E6-0CCE235AA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81" y="766644"/>
            <a:ext cx="7620016" cy="2234189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288B089-07B9-4956-8B59-CC4D995F0E81}"/>
              </a:ext>
            </a:extLst>
          </p:cNvPr>
          <p:cNvSpPr txBox="1">
            <a:spLocks/>
          </p:cNvSpPr>
          <p:nvPr/>
        </p:nvSpPr>
        <p:spPr>
          <a:xfrm>
            <a:off x="3042983" y="5397684"/>
            <a:ext cx="11772696" cy="82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1217966" fontAlgn="base">
              <a:lnSpc>
                <a:spcPts val="2755"/>
              </a:lnSpc>
              <a:spcBef>
                <a:spcPct val="0"/>
              </a:spcBef>
              <a:spcAft>
                <a:spcPct val="0"/>
              </a:spcAft>
              <a:defRPr sz="2449" b="1" kern="0">
                <a:latin typeface="+mj-lt"/>
                <a:ea typeface="+mj-ea"/>
                <a:cs typeface="Georgia" pitchFamily="18" charset="0"/>
              </a:defRPr>
            </a:lvl1pPr>
            <a:lvl2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2pPr>
            <a:lvl3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3pPr>
            <a:lvl4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4pPr>
            <a:lvl5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5pPr>
            <a:lvl6pPr marL="621939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6pPr>
            <a:lvl7pPr marL="1243880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7pPr>
            <a:lvl8pPr marL="1865820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8pPr>
            <a:lvl9pPr marL="2487762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1217966" rtl="0" eaLnBrk="1" fontAlgn="base" latinLnBrk="0" hangingPunct="1">
              <a:lnSpc>
                <a:spcPts val="2755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</a:rPr>
              <a:t>Läs mer om kraftsamlingen på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hlinkClick r:id="rId4"/>
              </a:rPr>
              <a:t>SKR:s hemsida 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</a:endParaRPr>
          </a:p>
          <a:p>
            <a:pPr marL="0" marR="0" lvl="0" indent="0" algn="l" defTabSz="1217966" rtl="0" eaLnBrk="1" fontAlgn="base" latinLnBrk="0" hangingPunct="1">
              <a:lnSpc>
                <a:spcPts val="2755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</a:rPr>
              <a:t>För frågor kontakta: 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hlinkClick r:id="rId5"/>
              </a:rPr>
              <a:t>kraftsamlingpsykiskhalsa@skr.se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3948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Agenda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BCF5C4-5C96-422A-AB93-A786955AC3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2" y="2095500"/>
            <a:ext cx="9082347" cy="4305052"/>
          </a:xfrm>
        </p:spPr>
        <p:txBody>
          <a:bodyPr/>
          <a:lstStyle/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Syfte med dagens möte och delarenans arbete framåt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Kort repetition av tidigare möten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Workshop: Bearbetning av handslaget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Nästa steg		</a:t>
            </a:r>
          </a:p>
        </p:txBody>
      </p:sp>
    </p:spTree>
    <p:extLst>
      <p:ext uri="{BB962C8B-B14F-4D97-AF65-F5344CB8AC3E}">
        <p14:creationId xmlns:p14="http://schemas.microsoft.com/office/powerpoint/2010/main" val="128814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Agenda</a:t>
            </a:r>
            <a:r>
              <a:rPr lang="sv-SE" sz="3200" dirty="0">
                <a:solidFill>
                  <a:schemeClr val="bg1"/>
                </a:solidFill>
              </a:rPr>
              <a:t>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A04E24-6EAB-4825-AFDE-535BE36C1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1395" y="2269825"/>
            <a:ext cx="11445886" cy="41241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28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BCF5C4-5C96-422A-AB93-A786955AC3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2" y="2095500"/>
            <a:ext cx="9082347" cy="4305052"/>
          </a:xfrm>
        </p:spPr>
        <p:txBody>
          <a:bodyPr/>
          <a:lstStyle/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Syfte med dagens möte och delarenans arbete framåt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Kort repetition av tidigare möten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Workshop: Bearbetning av handslaget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Nästa steg		</a:t>
            </a:r>
          </a:p>
        </p:txBody>
      </p:sp>
    </p:spTree>
    <p:extLst>
      <p:ext uri="{BB962C8B-B14F-4D97-AF65-F5344CB8AC3E}">
        <p14:creationId xmlns:p14="http://schemas.microsoft.com/office/powerpoint/2010/main" val="11412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title"/>
          </p:nvPr>
        </p:nvSpPr>
        <p:spPr>
          <a:xfrm>
            <a:off x="363985" y="201632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Autofit/>
          </a:bodyPr>
          <a:lstStyle/>
          <a:p>
            <a:pPr>
              <a:buSzPts val="1800"/>
            </a:pPr>
            <a:r>
              <a:rPr lang="sv" sz="2000" dirty="0"/>
              <a:t>Efter att vi enats om handslaget kommer delarenan övergå i en genomförandefas</a:t>
            </a:r>
            <a:endParaRPr sz="2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C5D608-82BE-428E-9E1B-9AD356B823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v-SE"/>
          </a:p>
        </p:txBody>
      </p:sp>
      <p:grpSp>
        <p:nvGrpSpPr>
          <p:cNvPr id="2" name="Grupp 1" descr="Processen består av en planeringsfas, ett handslag och en genomförandefas">
            <a:extLst>
              <a:ext uri="{FF2B5EF4-FFF2-40B4-BE49-F238E27FC236}">
                <a16:creationId xmlns:a16="http://schemas.microsoft.com/office/drawing/2014/main" id="{35B9D581-855E-4E39-87D7-0EA65559C101}"/>
              </a:ext>
            </a:extLst>
          </p:cNvPr>
          <p:cNvGrpSpPr/>
          <p:nvPr/>
        </p:nvGrpSpPr>
        <p:grpSpPr>
          <a:xfrm>
            <a:off x="2781296" y="829393"/>
            <a:ext cx="9078840" cy="606153"/>
            <a:chOff x="2781296" y="829393"/>
            <a:chExt cx="9078840" cy="606153"/>
          </a:xfrm>
        </p:grpSpPr>
        <p:sp>
          <p:nvSpPr>
            <p:cNvPr id="322" name="Google Shape;322;p46"/>
            <p:cNvSpPr/>
            <p:nvPr/>
          </p:nvSpPr>
          <p:spPr>
            <a:xfrm>
              <a:off x="2781296" y="829393"/>
              <a:ext cx="9078840" cy="606153"/>
            </a:xfrm>
            <a:prstGeom prst="rect">
              <a:avLst/>
            </a:prstGeom>
            <a:noFill/>
            <a:ln w="12700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57496" y="916585"/>
              <a:ext cx="2965712" cy="4866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36000" tIns="0" rIns="180000" bIns="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sv" sz="1467" b="1" kern="0" dirty="0">
                  <a:solidFill>
                    <a:srgbClr val="F2F2F2"/>
                  </a:solidFill>
                  <a:latin typeface="Arial"/>
                  <a:cs typeface="Arial"/>
                  <a:sym typeface="Arial"/>
                </a:rPr>
                <a:t>Planeringsfas</a:t>
              </a:r>
              <a:endParaRPr sz="1467" b="1" kern="0" dirty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85539" y="916584"/>
              <a:ext cx="3382400" cy="486800"/>
            </a:xfrm>
            <a:prstGeom prst="rect">
              <a:avLst/>
            </a:prstGeom>
            <a:solidFill>
              <a:srgbClr val="0070C0">
                <a:alpha val="58823"/>
              </a:srgbClr>
            </a:solidFill>
            <a:ln>
              <a:noFill/>
            </a:ln>
          </p:spPr>
          <p:txBody>
            <a:bodyPr spcFirstLastPara="1" wrap="square" lIns="36000" tIns="0" rIns="180000" bIns="0" anchor="ctr" anchorCtr="0">
              <a:noAutofit/>
            </a:bodyPr>
            <a:lstStyle/>
            <a:p>
              <a:pPr marL="0" lvl="1" defTabSz="1219170">
                <a:buClr>
                  <a:srgbClr val="000000"/>
                </a:buClr>
                <a:buSzPts val="1100"/>
              </a:pPr>
              <a:r>
                <a:rPr lang="sv" sz="1467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Genomförandefas</a:t>
              </a:r>
              <a:endParaRPr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3" name="Google Shape;373;p46"/>
            <p:cNvGrpSpPr/>
            <p:nvPr/>
          </p:nvGrpSpPr>
          <p:grpSpPr>
            <a:xfrm>
              <a:off x="6032377" y="915409"/>
              <a:ext cx="486000" cy="486651"/>
              <a:chOff x="4763351" y="2165295"/>
              <a:chExt cx="648692" cy="626516"/>
            </a:xfrm>
          </p:grpSpPr>
          <p:pic>
            <p:nvPicPr>
              <p:cNvPr id="374" name="Google Shape;374;p4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871833" y="2280126"/>
                <a:ext cx="431728" cy="3968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5" name="Google Shape;375;p4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763351" y="2165295"/>
                <a:ext cx="648692" cy="626516"/>
              </a:xfrm>
              <a:prstGeom prst="ellipse">
                <a:avLst/>
              </a:prstGeom>
              <a:noFill/>
              <a:ln w="508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1867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323" name="Google Shape;323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054359"/>
              </p:ext>
            </p:extLst>
          </p:nvPr>
        </p:nvGraphicFramePr>
        <p:xfrm>
          <a:off x="2781296" y="1524742"/>
          <a:ext cx="9078804" cy="4693534"/>
        </p:xfrm>
        <a:graphic>
          <a:graphicData uri="http://schemas.openxmlformats.org/drawingml/2006/table">
            <a:tbl>
              <a:tblPr firstRow="1" bandCol="1">
                <a:noFill/>
              </a:tblPr>
              <a:tblGrid>
                <a:gridCol w="756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65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426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Jan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 dirty="0"/>
                        <a:t>Feb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Mar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Apr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Maj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Jun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Jul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Aug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Sep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Okt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Nov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500" i="1" u="none" strike="noStrike" cap="none"/>
                        <a:t>Dec</a:t>
                      </a:r>
                      <a:endParaRPr sz="1500" i="1" u="none" strike="noStrike" cap="none" dirty="0"/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8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5" name="Google Shape;335;p46"/>
          <p:cNvSpPr/>
          <p:nvPr/>
        </p:nvSpPr>
        <p:spPr>
          <a:xfrm>
            <a:off x="104600" y="1931133"/>
            <a:ext cx="288000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sv"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2.1 Fungerande skolgång för 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sv"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barn och unga med NPF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46" descr="Planeringsfasen för Fungerande skolgång pågår från januari till augusti då handslaget äger rum. Genomförandefasen fortsätter till december."/>
          <p:cNvSpPr/>
          <p:nvPr/>
        </p:nvSpPr>
        <p:spPr>
          <a:xfrm>
            <a:off x="2781299" y="1931142"/>
            <a:ext cx="5331477" cy="486649"/>
          </a:xfrm>
          <a:prstGeom prst="homePlat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6"/>
          <p:cNvSpPr/>
          <p:nvPr/>
        </p:nvSpPr>
        <p:spPr>
          <a:xfrm>
            <a:off x="104609" y="2473151"/>
            <a:ext cx="275280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sv"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1.7 Samhällsmobilisering för narkotikaprevention</a:t>
            </a:r>
            <a:endParaRPr sz="14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6" descr="Planeringsfasen för samhällsmobilisering för narkotikaprevention pågår från april till sept då handslaget äger rum. Genomförandefasen fortsätter till december."/>
          <p:cNvSpPr/>
          <p:nvPr/>
        </p:nvSpPr>
        <p:spPr>
          <a:xfrm>
            <a:off x="2781300" y="2473152"/>
            <a:ext cx="3920953" cy="486649"/>
          </a:xfrm>
          <a:prstGeom prst="homePlat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endParaRPr sz="14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6"/>
          <p:cNvSpPr/>
          <p:nvPr/>
        </p:nvSpPr>
        <p:spPr>
          <a:xfrm>
            <a:off x="104611" y="3015159"/>
            <a:ext cx="275280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sv"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3.1 Hela samhällets suicidprevention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46" descr="Planeringsfasen för samhällsmobilisering för narkotikaprevention pågår från januari till juni då handslaget äger rum. Genomförandefasen fortsätter till december."/>
          <p:cNvSpPr/>
          <p:nvPr/>
        </p:nvSpPr>
        <p:spPr>
          <a:xfrm>
            <a:off x="2781300" y="3015160"/>
            <a:ext cx="3920953" cy="486649"/>
          </a:xfrm>
          <a:prstGeom prst="homePlat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6"/>
          <p:cNvSpPr/>
          <p:nvPr/>
        </p:nvSpPr>
        <p:spPr>
          <a:xfrm>
            <a:off x="104608" y="3557168"/>
            <a:ext cx="275280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sv"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1.4 Meningsskapande i en sekulär tid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5" name="Google Shape;325;p46" descr="Planeringsfasen för meningsskapande i en sekulär tid pågår från april till sept då handslaget äger rum. Genomförandefasen fortsätter till december."/>
          <p:cNvSpPr/>
          <p:nvPr/>
        </p:nvSpPr>
        <p:spPr>
          <a:xfrm>
            <a:off x="5143500" y="3557169"/>
            <a:ext cx="3197821" cy="486649"/>
          </a:xfrm>
          <a:prstGeom prst="homePlat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6"/>
          <p:cNvSpPr/>
          <p:nvPr/>
        </p:nvSpPr>
        <p:spPr>
          <a:xfrm>
            <a:off x="104609" y="4099177"/>
            <a:ext cx="275280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sv"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 Smart tillgänglighet till hjälp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46" descr="Planeringsfasen för meningsskapande i en sekulär tid pågår från april till mitten på juni då handslaget äger rum. Genomförandefasen fortsätter till december."/>
          <p:cNvSpPr/>
          <p:nvPr/>
        </p:nvSpPr>
        <p:spPr>
          <a:xfrm>
            <a:off x="5143501" y="4099178"/>
            <a:ext cx="1963479" cy="486649"/>
          </a:xfrm>
          <a:prstGeom prst="homePlat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6"/>
          <p:cNvSpPr/>
          <p:nvPr/>
        </p:nvSpPr>
        <p:spPr>
          <a:xfrm>
            <a:off x="104611" y="4641185"/>
            <a:ext cx="275280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sv"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2.7 Hälsofrämjande digitalt liv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46" descr="Planeringsfasen för hälsofrämjande digitalt liv pågår från mitten på april till mitten på sept då handslaget äger rum. Genomförandefasen fortsätter till december."/>
          <p:cNvSpPr/>
          <p:nvPr/>
        </p:nvSpPr>
        <p:spPr>
          <a:xfrm>
            <a:off x="5563479" y="4641186"/>
            <a:ext cx="3182571" cy="486649"/>
          </a:xfrm>
          <a:prstGeom prst="homePlat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100"/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6"/>
          <p:cNvSpPr/>
          <p:nvPr/>
        </p:nvSpPr>
        <p:spPr>
          <a:xfrm>
            <a:off x="104611" y="5183199"/>
            <a:ext cx="275280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r>
              <a:rPr lang="sv"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2.3 Huskurer för psykisk hälsa 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46" descr="Planeringsfasen för huskurer för psykisk hälsa pågår från april till mitten på juni då handslaget äger rum. Genomförandefasen fortsätter till december."/>
          <p:cNvSpPr/>
          <p:nvPr/>
        </p:nvSpPr>
        <p:spPr>
          <a:xfrm>
            <a:off x="5143500" y="5183200"/>
            <a:ext cx="1894400" cy="486800"/>
          </a:xfrm>
          <a:prstGeom prst="homePlat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98777" y="1931142"/>
            <a:ext cx="3382435" cy="486649"/>
          </a:xfrm>
          <a:prstGeom prst="chevron">
            <a:avLst>
              <a:gd name="adj" fmla="val 50000"/>
            </a:avLst>
          </a:prstGeom>
          <a:solidFill>
            <a:srgbClr val="0070C0">
              <a:alpha val="58823"/>
            </a:srgbClr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7513" y="2473152"/>
            <a:ext cx="4773700" cy="486649"/>
          </a:xfrm>
          <a:prstGeom prst="chevron">
            <a:avLst>
              <a:gd name="adj" fmla="val 50000"/>
            </a:avLst>
          </a:prstGeom>
          <a:solidFill>
            <a:srgbClr val="0070C0">
              <a:alpha val="58823"/>
            </a:srgbClr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8253" y="3015160"/>
            <a:ext cx="4824756" cy="486649"/>
          </a:xfrm>
          <a:prstGeom prst="chevron">
            <a:avLst>
              <a:gd name="adj" fmla="val 50000"/>
            </a:avLst>
          </a:prstGeom>
          <a:solidFill>
            <a:srgbClr val="0070C0">
              <a:alpha val="58823"/>
            </a:srgbClr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Google Shape;342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02255" y="2470677"/>
            <a:ext cx="486000" cy="486651"/>
            <a:chOff x="4763351" y="2165295"/>
            <a:chExt cx="648692" cy="626516"/>
          </a:xfrm>
        </p:grpSpPr>
        <p:pic>
          <p:nvPicPr>
            <p:cNvPr id="343" name="Google Shape;343;p46" descr="Handshak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1833" y="2280126"/>
              <a:ext cx="431728" cy="39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46"/>
            <p:cNvSpPr/>
            <p:nvPr/>
          </p:nvSpPr>
          <p:spPr>
            <a:xfrm>
              <a:off x="4763351" y="2165295"/>
              <a:ext cx="648692" cy="626516"/>
            </a:xfrm>
            <a:prstGeom prst="ellipse">
              <a:avLst/>
            </a:prstGeom>
            <a:noFill/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02252" y="3023527"/>
            <a:ext cx="486000" cy="486651"/>
            <a:chOff x="4763351" y="2165295"/>
            <a:chExt cx="648692" cy="626516"/>
          </a:xfrm>
        </p:grpSpPr>
        <p:pic>
          <p:nvPicPr>
            <p:cNvPr id="346" name="Google Shape;346;p46" descr="Handshak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1833" y="2280126"/>
              <a:ext cx="431728" cy="39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46"/>
            <p:cNvSpPr/>
            <p:nvPr/>
          </p:nvSpPr>
          <p:spPr>
            <a:xfrm>
              <a:off x="4763351" y="2165295"/>
              <a:ext cx="648692" cy="626516"/>
            </a:xfrm>
            <a:prstGeom prst="ellipse">
              <a:avLst/>
            </a:prstGeom>
            <a:noFill/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12777" y="1931289"/>
            <a:ext cx="486000" cy="486651"/>
            <a:chOff x="4763351" y="2165295"/>
            <a:chExt cx="648692" cy="626516"/>
          </a:xfrm>
        </p:grpSpPr>
        <p:pic>
          <p:nvPicPr>
            <p:cNvPr id="349" name="Google Shape;349;p46" descr="Handshak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1833" y="2280126"/>
              <a:ext cx="431728" cy="39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46"/>
            <p:cNvSpPr/>
            <p:nvPr/>
          </p:nvSpPr>
          <p:spPr>
            <a:xfrm>
              <a:off x="4763351" y="2165295"/>
              <a:ext cx="648692" cy="626516"/>
            </a:xfrm>
            <a:prstGeom prst="ellipse">
              <a:avLst/>
            </a:prstGeom>
            <a:noFill/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1" name="Google Shape;351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27321" y="3557169"/>
            <a:ext cx="3153891" cy="486649"/>
          </a:xfrm>
          <a:prstGeom prst="chevron">
            <a:avLst>
              <a:gd name="adj" fmla="val 50000"/>
            </a:avLst>
          </a:prstGeom>
          <a:solidFill>
            <a:srgbClr val="0070C0">
              <a:alpha val="58823"/>
            </a:srgbClr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2" name="Google Shape;352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41323" y="3557019"/>
            <a:ext cx="486000" cy="486651"/>
            <a:chOff x="4763351" y="2165295"/>
            <a:chExt cx="648692" cy="626516"/>
          </a:xfrm>
        </p:grpSpPr>
        <p:pic>
          <p:nvPicPr>
            <p:cNvPr id="353" name="Google Shape;353;p46" descr="Handshak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1833" y="2280126"/>
              <a:ext cx="431728" cy="39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4" name="Google Shape;354;p46"/>
            <p:cNvSpPr/>
            <p:nvPr/>
          </p:nvSpPr>
          <p:spPr>
            <a:xfrm>
              <a:off x="4763351" y="2165295"/>
              <a:ext cx="648692" cy="626516"/>
            </a:xfrm>
            <a:prstGeom prst="ellipse">
              <a:avLst/>
            </a:prstGeom>
            <a:noFill/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2238" y="4099178"/>
            <a:ext cx="4400772" cy="486649"/>
          </a:xfrm>
          <a:prstGeom prst="chevron">
            <a:avLst>
              <a:gd name="adj" fmla="val 50000"/>
            </a:avLst>
          </a:prstGeom>
          <a:solidFill>
            <a:srgbClr val="0070C0">
              <a:alpha val="58823"/>
            </a:srgbClr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26237" y="4099176"/>
            <a:ext cx="486000" cy="486651"/>
            <a:chOff x="4763351" y="2165295"/>
            <a:chExt cx="648692" cy="626516"/>
          </a:xfrm>
        </p:grpSpPr>
        <p:pic>
          <p:nvPicPr>
            <p:cNvPr id="357" name="Google Shape;357;p46" descr="Handshak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1833" y="2280126"/>
              <a:ext cx="431728" cy="39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46"/>
            <p:cNvSpPr/>
            <p:nvPr/>
          </p:nvSpPr>
          <p:spPr>
            <a:xfrm>
              <a:off x="4763351" y="2165295"/>
              <a:ext cx="648692" cy="626516"/>
            </a:xfrm>
            <a:prstGeom prst="ellipse">
              <a:avLst/>
            </a:prstGeom>
            <a:noFill/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62554" y="4641186"/>
            <a:ext cx="2750455" cy="486649"/>
          </a:xfrm>
          <a:prstGeom prst="chevron">
            <a:avLst>
              <a:gd name="adj" fmla="val 50000"/>
            </a:avLst>
          </a:prstGeom>
          <a:solidFill>
            <a:srgbClr val="0070C0">
              <a:alpha val="58823"/>
            </a:srgbClr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61301" y="4638261"/>
            <a:ext cx="486000" cy="486651"/>
            <a:chOff x="4763351" y="2165295"/>
            <a:chExt cx="648692" cy="626516"/>
          </a:xfrm>
        </p:grpSpPr>
        <p:pic>
          <p:nvPicPr>
            <p:cNvPr id="361" name="Google Shape;361;p46" descr="Handshak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1833" y="2280126"/>
              <a:ext cx="431728" cy="39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46"/>
            <p:cNvSpPr/>
            <p:nvPr/>
          </p:nvSpPr>
          <p:spPr>
            <a:xfrm>
              <a:off x="4763351" y="2165295"/>
              <a:ext cx="648692" cy="626516"/>
            </a:xfrm>
            <a:prstGeom prst="ellipse">
              <a:avLst/>
            </a:prstGeom>
            <a:noFill/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63716" y="5183200"/>
            <a:ext cx="4417496" cy="486649"/>
          </a:xfrm>
          <a:prstGeom prst="chevron">
            <a:avLst>
              <a:gd name="adj" fmla="val 50000"/>
            </a:avLst>
          </a:prstGeom>
          <a:solidFill>
            <a:srgbClr val="0070C0">
              <a:alpha val="58823"/>
            </a:srgbClr>
          </a:solidFill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endParaRPr sz="1467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" name="Google Shape;364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77716" y="5180724"/>
            <a:ext cx="486000" cy="486651"/>
            <a:chOff x="4763351" y="2165295"/>
            <a:chExt cx="648692" cy="626516"/>
          </a:xfrm>
        </p:grpSpPr>
        <p:pic>
          <p:nvPicPr>
            <p:cNvPr id="365" name="Google Shape;365;p46" descr="Handshak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71833" y="2280126"/>
              <a:ext cx="431728" cy="39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6" name="Google Shape;366;p46"/>
            <p:cNvSpPr/>
            <p:nvPr/>
          </p:nvSpPr>
          <p:spPr>
            <a:xfrm>
              <a:off x="4763351" y="2165295"/>
              <a:ext cx="648692" cy="626516"/>
            </a:xfrm>
            <a:prstGeom prst="ellipse">
              <a:avLst/>
            </a:prstGeom>
            <a:noFill/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1867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46"/>
          <p:cNvSpPr/>
          <p:nvPr/>
        </p:nvSpPr>
        <p:spPr>
          <a:xfrm>
            <a:off x="104608" y="5685103"/>
            <a:ext cx="2752800" cy="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r>
              <a:rPr lang="sv"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Nya delarenor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rupp 2" descr="Nya delarenor kan påbörjas i genomförandefasen från augusti till december">
            <a:extLst>
              <a:ext uri="{FF2B5EF4-FFF2-40B4-BE49-F238E27FC236}">
                <a16:creationId xmlns:a16="http://schemas.microsoft.com/office/drawing/2014/main" id="{CD86ED1B-F8D4-4720-8EFD-EE78085BF4FD}"/>
              </a:ext>
            </a:extLst>
          </p:cNvPr>
          <p:cNvGrpSpPr/>
          <p:nvPr/>
        </p:nvGrpSpPr>
        <p:grpSpPr>
          <a:xfrm>
            <a:off x="8741212" y="5731655"/>
            <a:ext cx="3240000" cy="490649"/>
            <a:chOff x="8741212" y="5731655"/>
            <a:chExt cx="3240000" cy="490649"/>
          </a:xfrm>
        </p:grpSpPr>
        <p:sp>
          <p:nvSpPr>
            <p:cNvPr id="368" name="Google Shape;368;p46"/>
            <p:cNvSpPr/>
            <p:nvPr/>
          </p:nvSpPr>
          <p:spPr>
            <a:xfrm>
              <a:off x="8741212" y="5731655"/>
              <a:ext cx="3240000" cy="123045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36000" tIns="0" rIns="180000" bIns="0" anchor="ctr" anchorCtr="0">
              <a:noAutofit/>
            </a:bodyPr>
            <a:lstStyle/>
            <a:p>
              <a:pPr marL="0" lvl="1" defTabSz="1219170">
                <a:buClr>
                  <a:srgbClr val="000000"/>
                </a:buClr>
                <a:buSzPts val="1100"/>
              </a:pPr>
              <a:endParaRPr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6"/>
            <p:cNvSpPr/>
            <p:nvPr/>
          </p:nvSpPr>
          <p:spPr>
            <a:xfrm>
              <a:off x="8741212" y="5913456"/>
              <a:ext cx="3240000" cy="123045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36000" tIns="0" rIns="180000" bIns="0" anchor="ctr" anchorCtr="0">
              <a:noAutofit/>
            </a:bodyPr>
            <a:lstStyle/>
            <a:p>
              <a:pPr marL="0" lvl="1" defTabSz="1219170">
                <a:buClr>
                  <a:srgbClr val="000000"/>
                </a:buClr>
                <a:buSzPts val="1100"/>
              </a:pPr>
              <a:endParaRPr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6"/>
            <p:cNvSpPr/>
            <p:nvPr/>
          </p:nvSpPr>
          <p:spPr>
            <a:xfrm>
              <a:off x="8741212" y="6099259"/>
              <a:ext cx="3240000" cy="123045"/>
            </a:xfrm>
            <a:prstGeom prst="homePlat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36000" tIns="0" rIns="180000" bIns="0" anchor="ctr" anchorCtr="0">
              <a:noAutofit/>
            </a:bodyPr>
            <a:lstStyle/>
            <a:p>
              <a:pPr marL="0" lvl="1" defTabSz="1219170">
                <a:buClr>
                  <a:srgbClr val="000000"/>
                </a:buClr>
                <a:buSzPts val="1100"/>
              </a:pPr>
              <a:endParaRPr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46"/>
          <p:cNvSpPr/>
          <p:nvPr/>
        </p:nvSpPr>
        <p:spPr>
          <a:xfrm>
            <a:off x="6599653" y="915410"/>
            <a:ext cx="1741671" cy="48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180000" bIns="0" anchor="ctr" anchorCtr="0">
            <a:noAutofit/>
          </a:bodyPr>
          <a:lstStyle/>
          <a:p>
            <a:pPr marL="0" lvl="1" defTabSz="1219170">
              <a:buClr>
                <a:srgbClr val="000000"/>
              </a:buClr>
              <a:buSzPts val="1100"/>
            </a:pPr>
            <a:r>
              <a:rPr lang="sv" sz="14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Handslag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B9AD305-0879-4DBA-AB7A-C421AEB2B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906" y="2335949"/>
            <a:ext cx="1803862" cy="3655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rgbClr val="FFB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7AD90-8E6F-4A8F-A07F-F08F5B9D05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9063"/>
            <a:ext cx="11337925" cy="715962"/>
          </a:xfrm>
        </p:spPr>
        <p:txBody>
          <a:bodyPr/>
          <a:lstStyle/>
          <a:p>
            <a:r>
              <a:rPr lang="sv-SE" sz="2800" dirty="0"/>
              <a:t>Delarenans planeringsfas är färdig – Hur går vi vidare?</a:t>
            </a:r>
            <a:endParaRPr lang="en-GB" sz="2800" dirty="0"/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AE104BB7-9897-4731-B058-353CBF47A7B8}"/>
              </a:ext>
            </a:extLst>
          </p:cNvPr>
          <p:cNvSpPr/>
          <p:nvPr/>
        </p:nvSpPr>
        <p:spPr>
          <a:xfrm>
            <a:off x="129006" y="1420746"/>
            <a:ext cx="2231398" cy="847229"/>
          </a:xfrm>
          <a:prstGeom prst="chevron">
            <a:avLst/>
          </a:prstGeom>
          <a:solidFill>
            <a:schemeClr val="accent3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Handslags-</a:t>
            </a:r>
            <a:b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verkstad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Finalisering och handslag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1FE59AB-2211-4F41-95E3-CCE6770A0A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3906" y="2725819"/>
            <a:ext cx="1798429" cy="1459663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lanseras handslagen?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 påbörjas genomförandet av handslagen?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följs process och resultat upp?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F44B341-26A4-44B6-8908-06125B19F766}"/>
              </a:ext>
            </a:extLst>
          </p:cNvPr>
          <p:cNvSpPr/>
          <p:nvPr/>
        </p:nvSpPr>
        <p:spPr>
          <a:xfrm>
            <a:off x="73906" y="4349719"/>
            <a:ext cx="1798429" cy="1459663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Finalt handslagsdokument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Detaljplan för genomförande av handslagen, inklusive uppföljning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Lansering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690D0-9B6E-414F-8F7A-93B1A249CAF4}"/>
              </a:ext>
            </a:extLst>
          </p:cNvPr>
          <p:cNvSpPr/>
          <p:nvPr/>
        </p:nvSpPr>
        <p:spPr>
          <a:xfrm>
            <a:off x="4677029" y="1150617"/>
            <a:ext cx="6323798" cy="1278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Handslaget</a:t>
            </a:r>
          </a:p>
          <a:p>
            <a:pPr marL="100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Mål och problemformulering – en sammanfattning av våra diskussioner, som kan fungera som underlag för fortsatt arbete</a:t>
            </a:r>
          </a:p>
          <a:p>
            <a:pPr marL="100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Vår arbetsplan – de konkreta förslag vi arbetar vidare med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23FC029-171B-4686-AAF7-2CDD4F54FF04}"/>
              </a:ext>
            </a:extLst>
          </p:cNvPr>
          <p:cNvSpPr/>
          <p:nvPr/>
        </p:nvSpPr>
        <p:spPr>
          <a:xfrm>
            <a:off x="4677029" y="2804023"/>
            <a:ext cx="6323798" cy="1278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Blå listan</a:t>
            </a:r>
          </a:p>
          <a:p>
            <a:pPr marL="100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Identifierade initiativ som behöver genomföras, men som inte ryms i arbetsplanen</a:t>
            </a:r>
          </a:p>
          <a:p>
            <a:pPr marL="100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Ingår i Kraftsamlingens bank över förslag att arbeta vidare med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D984960-B754-4687-959F-210D85898AB9}"/>
              </a:ext>
            </a:extLst>
          </p:cNvPr>
          <p:cNvSpPr/>
          <p:nvPr/>
        </p:nvSpPr>
        <p:spPr>
          <a:xfrm>
            <a:off x="4677029" y="4509822"/>
            <a:ext cx="6323798" cy="1278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Delarenan övergår till genomförandefas</a:t>
            </a:r>
          </a:p>
          <a:p>
            <a:pPr marL="100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Möten framgent genomförs utifrån arbetsplanen, snarare en delarenan som helhet</a:t>
            </a:r>
          </a:p>
          <a:p>
            <a:pPr marL="100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bibehåller dock kontakt för att sprida information och bevaka behovet av att återaktivera delarenan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F5BA6F5-04E1-4A93-B985-F2C1BE533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2539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think-cell Slide" r:id="rId5" imgW="592" imgH="588" progId="TCLayout.ActiveDocument.1">
                  <p:embed/>
                </p:oleObj>
              </mc:Choice>
              <mc:Fallback>
                <p:oleObj name="think-cell Slide" r:id="rId5" imgW="592" imgH="58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F5BA6F5-04E1-4A93-B985-F2C1BE533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0A0100A6-06FF-4B0A-AF2F-BA9038FA4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8464" y="1098076"/>
            <a:ext cx="2804694" cy="1513080"/>
          </a:xfrm>
          <a:prstGeom prst="homePlate">
            <a:avLst>
              <a:gd name="adj" fmla="val 51698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3932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62F54A-1D64-4199-9B01-3C71CCCD2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118464" y="2611156"/>
            <a:ext cx="2014877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0F1C5292-CE96-468C-934D-FC7A15E5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0313" y="2751482"/>
            <a:ext cx="1432233" cy="1383266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7E87EA0-89C7-4453-8C25-23F539165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79229" y="2971800"/>
            <a:ext cx="914400" cy="914400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0B6A4D0A-B2D7-4CC8-91AC-A7A5A4DA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0313" y="4457281"/>
            <a:ext cx="1432233" cy="1383266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C4E19AC-803D-421F-98DD-EE7CF86BD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98630" y="4691714"/>
            <a:ext cx="914400" cy="914400"/>
          </a:xfrm>
          <a:prstGeom prst="rect">
            <a:avLst/>
          </a:prstGeom>
        </p:spPr>
      </p:pic>
      <p:sp>
        <p:nvSpPr>
          <p:cNvPr id="28" name="Arrow: Pentagon 26">
            <a:extLst>
              <a:ext uri="{FF2B5EF4-FFF2-40B4-BE49-F238E27FC236}">
                <a16:creationId xmlns:a16="http://schemas.microsoft.com/office/drawing/2014/main" id="{891505C3-6F49-4B8C-9906-52C3EFD71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8464" y="2717326"/>
            <a:ext cx="2804694" cy="1513080"/>
          </a:xfrm>
          <a:prstGeom prst="homePlate">
            <a:avLst>
              <a:gd name="adj" fmla="val 51698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3932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Arrow: Pentagon 26">
            <a:extLst>
              <a:ext uri="{FF2B5EF4-FFF2-40B4-BE49-F238E27FC236}">
                <a16:creationId xmlns:a16="http://schemas.microsoft.com/office/drawing/2014/main" id="{E5F1692F-95A2-4089-881D-C385DB47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8464" y="4355626"/>
            <a:ext cx="2804694" cy="1513080"/>
          </a:xfrm>
          <a:prstGeom prst="homePlate">
            <a:avLst>
              <a:gd name="adj" fmla="val 51698"/>
            </a:avLst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srgbClr val="F39325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upp 20" descr="Handslaget påbörjar genomförandefasen.">
            <a:extLst>
              <a:ext uri="{FF2B5EF4-FFF2-40B4-BE49-F238E27FC236}">
                <a16:creationId xmlns:a16="http://schemas.microsoft.com/office/drawing/2014/main" id="{346D816D-B191-455D-9012-EB682E59436E}"/>
              </a:ext>
            </a:extLst>
          </p:cNvPr>
          <p:cNvGrpSpPr/>
          <p:nvPr/>
        </p:nvGrpSpPr>
        <p:grpSpPr>
          <a:xfrm>
            <a:off x="3680343" y="1069458"/>
            <a:ext cx="1432233" cy="1513498"/>
            <a:chOff x="7384151" y="2911818"/>
            <a:chExt cx="774923" cy="818892"/>
          </a:xfrm>
        </p:grpSpPr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8D3A5F86-EEFE-496F-B27E-98827A75F186}"/>
                </a:ext>
              </a:extLst>
            </p:cNvPr>
            <p:cNvSpPr/>
            <p:nvPr/>
          </p:nvSpPr>
          <p:spPr>
            <a:xfrm>
              <a:off x="7384151" y="2911818"/>
              <a:ext cx="774923" cy="8188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3" name="Google Shape;373;p46" descr="Handslaget påbörjarr själva genomföfrandefasen">
              <a:extLst>
                <a:ext uri="{FF2B5EF4-FFF2-40B4-BE49-F238E27FC236}">
                  <a16:creationId xmlns:a16="http://schemas.microsoft.com/office/drawing/2014/main" id="{6DD0227A-D87F-472D-A2FF-AE55DAF0EFB2}"/>
                </a:ext>
              </a:extLst>
            </p:cNvPr>
            <p:cNvGrpSpPr/>
            <p:nvPr/>
          </p:nvGrpSpPr>
          <p:grpSpPr>
            <a:xfrm>
              <a:off x="7528612" y="3069509"/>
              <a:ext cx="486000" cy="486651"/>
              <a:chOff x="4763351" y="2165295"/>
              <a:chExt cx="648692" cy="626516"/>
            </a:xfrm>
          </p:grpSpPr>
          <p:pic>
            <p:nvPicPr>
              <p:cNvPr id="24" name="Google Shape;374;p46" descr="Handshake">
                <a:extLst>
                  <a:ext uri="{FF2B5EF4-FFF2-40B4-BE49-F238E27FC236}">
                    <a16:creationId xmlns:a16="http://schemas.microsoft.com/office/drawing/2014/main" id="{0125BE12-591D-4E04-B425-D19FBA14CB0F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4871833" y="2280126"/>
                <a:ext cx="431728" cy="3968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" name="Google Shape;375;p46">
                <a:extLst>
                  <a:ext uri="{FF2B5EF4-FFF2-40B4-BE49-F238E27FC236}">
                    <a16:creationId xmlns:a16="http://schemas.microsoft.com/office/drawing/2014/main" id="{EB1D4972-DC31-4FFD-857F-2AD494067C0B}"/>
                  </a:ext>
                </a:extLst>
              </p:cNvPr>
              <p:cNvSpPr/>
              <p:nvPr/>
            </p:nvSpPr>
            <p:spPr>
              <a:xfrm>
                <a:off x="4763351" y="2165295"/>
                <a:ext cx="648692" cy="626516"/>
              </a:xfrm>
              <a:prstGeom prst="ellipse">
                <a:avLst/>
              </a:prstGeom>
              <a:noFill/>
              <a:ln w="508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790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90;p42">
            <a:extLst>
              <a:ext uri="{FF2B5EF4-FFF2-40B4-BE49-F238E27FC236}">
                <a16:creationId xmlns:a16="http://schemas.microsoft.com/office/drawing/2014/main" id="{53A4B8E1-4363-478A-B621-B2A4E8CD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472" y="1789101"/>
            <a:ext cx="5137533" cy="1997088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FFFFFF"/>
              </a:buClr>
              <a:buSzPts val="1200"/>
            </a:pPr>
            <a:endParaRPr sz="16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041E985E-C9BB-4A8B-B39B-A8014466806A}"/>
              </a:ext>
            </a:extLst>
          </p:cNvPr>
          <p:cNvSpPr/>
          <p:nvPr/>
        </p:nvSpPr>
        <p:spPr>
          <a:xfrm>
            <a:off x="1500810" y="1634699"/>
            <a:ext cx="3597964" cy="357250"/>
          </a:xfrm>
          <a:prstGeom prst="roundRect">
            <a:avLst/>
          </a:prstGeom>
          <a:solidFill>
            <a:srgbClr val="FBFE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" sz="1600" b="1" kern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Syfte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EDCB8BF-DF67-4470-AD83-96A9E5ED145C}"/>
              </a:ext>
            </a:extLst>
          </p:cNvPr>
          <p:cNvSpPr txBox="1"/>
          <p:nvPr/>
        </p:nvSpPr>
        <p:spPr>
          <a:xfrm>
            <a:off x="1208143" y="2469407"/>
            <a:ext cx="3890631" cy="2370872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t">
            <a:noAutofit/>
          </a:bodyPr>
          <a:lstStyle/>
          <a:p>
            <a:pPr marL="338658" indent="-338658" defTabSz="1219170">
              <a:spcBef>
                <a:spcPts val="267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sv-SE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Att insamla återkoppling på den gemensamma arbetsplanen</a:t>
            </a:r>
          </a:p>
        </p:txBody>
      </p:sp>
      <p:sp>
        <p:nvSpPr>
          <p:cNvPr id="290" name="Google Shape;290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3236" y="1789101"/>
            <a:ext cx="5137533" cy="1858559"/>
          </a:xfrm>
          <a:prstGeom prst="roundRect">
            <a:avLst>
              <a:gd name="adj" fmla="val 16667"/>
            </a:avLst>
          </a:prstGeom>
          <a:noFill/>
          <a:ln w="5080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FFFFFF"/>
              </a:buClr>
              <a:buSzPts val="1200"/>
            </a:pPr>
            <a:endParaRPr sz="16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2"/>
          <p:cNvSpPr/>
          <p:nvPr/>
        </p:nvSpPr>
        <p:spPr>
          <a:xfrm>
            <a:off x="7997264" y="1577213"/>
            <a:ext cx="2269475" cy="357249"/>
          </a:xfrm>
          <a:prstGeom prst="roundRect">
            <a:avLst>
              <a:gd name="adj" fmla="val 16667"/>
            </a:avLst>
          </a:prstGeom>
          <a:solidFill>
            <a:srgbClr val="F6FCFE">
              <a:alpha val="85882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F39325"/>
              </a:buClr>
              <a:buSzPts val="1200"/>
            </a:pPr>
            <a:r>
              <a:rPr lang="sv" sz="1600" b="1" kern="0" dirty="0">
                <a:latin typeface="Arial"/>
                <a:ea typeface="Arial"/>
                <a:cs typeface="Arial"/>
                <a:sym typeface="Arial"/>
              </a:rPr>
              <a:t>Mål</a:t>
            </a:r>
            <a:endParaRPr sz="1467" kern="0" dirty="0"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42"/>
          <p:cNvSpPr txBox="1"/>
          <p:nvPr/>
        </p:nvSpPr>
        <p:spPr>
          <a:xfrm>
            <a:off x="6766202" y="2262912"/>
            <a:ext cx="4731600" cy="1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0" bIns="0" anchor="t" anchorCtr="0">
            <a:noAutofit/>
          </a:bodyPr>
          <a:lstStyle/>
          <a:p>
            <a:pPr marL="338658" indent="-338658" defTabSz="1219170">
              <a:spcBef>
                <a:spcPts val="267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sv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Att handslagsdokumentet efter dagens återkoppling kan färdigställas och </a:t>
            </a:r>
            <a:r>
              <a:rPr lang="sv-SE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uppdateras till final version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267"/>
              </a:spcBef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spcBef>
                <a:spcPts val="267"/>
              </a:spcBef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3A82BE-DD1D-4515-81A0-7A4ECF2D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" dirty="0"/>
              <a:t>Syfte och mål för dagens möte</a:t>
            </a:r>
            <a:endParaRPr lang="sv-S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Agenda</a:t>
            </a:r>
            <a:r>
              <a:rPr lang="sv-SE" sz="3200" dirty="0">
                <a:solidFill>
                  <a:schemeClr val="bg1"/>
                </a:solidFill>
              </a:rPr>
              <a:t>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A04E24-6EAB-4825-AFDE-535BE36C1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195" y="2803225"/>
            <a:ext cx="11445886" cy="41241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28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BCF5C4-5C96-422A-AB93-A786955AC3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2" y="2095500"/>
            <a:ext cx="9082347" cy="4305052"/>
          </a:xfrm>
        </p:spPr>
        <p:txBody>
          <a:bodyPr/>
          <a:lstStyle/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Syfte med dagens möte och delarenans arbete framåt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Kort repetition av tidigare möten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Workshop: Bearbetning av handslaget</a:t>
            </a:r>
          </a:p>
          <a:p>
            <a:pPr marL="457189" indent="-323843" defTabSz="914377">
              <a:lnSpc>
                <a:spcPct val="200000"/>
              </a:lnSpc>
              <a:buSzPts val="1500"/>
              <a:buFont typeface="Arial"/>
              <a:buChar char="•"/>
            </a:pPr>
            <a:r>
              <a:rPr lang="sv-SE" sz="1800" b="1" dirty="0">
                <a:solidFill>
                  <a:prstClr val="black"/>
                </a:solidFill>
              </a:rPr>
              <a:t>Nästa steg		</a:t>
            </a:r>
          </a:p>
        </p:txBody>
      </p:sp>
    </p:spTree>
    <p:extLst>
      <p:ext uri="{BB962C8B-B14F-4D97-AF65-F5344CB8AC3E}">
        <p14:creationId xmlns:p14="http://schemas.microsoft.com/office/powerpoint/2010/main" val="397849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9">
            <a:extLst>
              <a:ext uri="{FF2B5EF4-FFF2-40B4-BE49-F238E27FC236}">
                <a16:creationId xmlns:a16="http://schemas.microsoft.com/office/drawing/2014/main" id="{ACCD792B-7EC2-4914-B361-F20B7BE75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82562" y="-142874"/>
            <a:ext cx="12655550" cy="7100888"/>
          </a:xfrm>
          <a:prstGeom prst="rect">
            <a:avLst/>
          </a:prstGeom>
          <a:gradFill flip="none" rotWithShape="1">
            <a:gsLst>
              <a:gs pos="96250">
                <a:srgbClr val="B5E4FB"/>
              </a:gs>
              <a:gs pos="50000">
                <a:srgbClr val="D7EEFC"/>
              </a:gs>
              <a:gs pos="38000">
                <a:srgbClr val="E1F3FD"/>
              </a:gs>
              <a:gs pos="0">
                <a:srgbClr val="EAF7FE"/>
              </a:gs>
              <a:gs pos="100000">
                <a:srgbClr val="B3E3FA"/>
              </a:gs>
            </a:gsLst>
            <a:lin ang="108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sv-SE" sz="1100" b="1" dirty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B71C22-CDBE-492F-B4AE-144736DC4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424" y="1936603"/>
            <a:ext cx="11063452" cy="1184084"/>
          </a:xfrm>
          <a:prstGeom prst="roundRect">
            <a:avLst/>
          </a:prstGeom>
          <a:solidFill>
            <a:srgbClr val="F6FBFE"/>
          </a:solidFill>
          <a:ln w="508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7AD90-8E6F-4A8F-A07F-F08F5B9D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[Infoga delarenans namn]</a:t>
            </a:r>
            <a:r>
              <a:rPr lang="sv-SE" dirty="0"/>
              <a:t>– vårt ”varför”, vårt engagemang och vårt bidrag</a:t>
            </a:r>
            <a:endParaRPr lang="en-GB" b="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AAF9166-E959-4BD7-905C-B35154858C89}"/>
              </a:ext>
            </a:extLst>
          </p:cNvPr>
          <p:cNvSpPr/>
          <p:nvPr/>
        </p:nvSpPr>
        <p:spPr>
          <a:xfrm>
            <a:off x="2816435" y="1728010"/>
            <a:ext cx="6067043" cy="371259"/>
          </a:xfrm>
          <a:prstGeom prst="roundRect">
            <a:avLst/>
          </a:prstGeom>
          <a:solidFill>
            <a:srgbClr val="F6FCFE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Varför gör vi detta?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1B8603-15C4-49E3-B5F0-4A4195739089}"/>
              </a:ext>
            </a:extLst>
          </p:cNvPr>
          <p:cNvSpPr txBox="1"/>
          <p:nvPr/>
        </p:nvSpPr>
        <p:spPr>
          <a:xfrm>
            <a:off x="915475" y="2225266"/>
            <a:ext cx="10686707" cy="895422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 att </a:t>
            </a:r>
            <a:r>
              <a:rPr lang="sv-SE" sz="1600" dirty="0">
                <a:solidFill>
                  <a:prstClr val="black"/>
                </a:solidFill>
                <a:latin typeface="Arial"/>
              </a:rPr>
              <a:t>med gemensam kraft bidra till …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963EE93-4EC7-49C9-B7A1-0A4A1B85D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963EE93-4EC7-49C9-B7A1-0A4A1B85DEA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E3EB14-D858-4B39-B32D-CBF878FAB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424" y="3648223"/>
            <a:ext cx="5137533" cy="2876020"/>
          </a:xfrm>
          <a:prstGeom prst="roundRect">
            <a:avLst/>
          </a:prstGeom>
          <a:solidFill>
            <a:srgbClr val="F6FBFE"/>
          </a:solidFill>
          <a:ln w="508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AE5C104-612B-417D-9DF8-D29FEFF3AA31}"/>
              </a:ext>
            </a:extLst>
          </p:cNvPr>
          <p:cNvSpPr/>
          <p:nvPr/>
        </p:nvSpPr>
        <p:spPr>
          <a:xfrm>
            <a:off x="1500810" y="3449211"/>
            <a:ext cx="3597964" cy="357250"/>
          </a:xfrm>
          <a:prstGeom prst="roundRect">
            <a:avLst/>
          </a:prstGeom>
          <a:solidFill>
            <a:srgbClr val="FBFE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Vad engagerar oss som deltar?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39B16-29B9-47C5-AB0D-13D4565503FA}"/>
              </a:ext>
            </a:extLst>
          </p:cNvPr>
          <p:cNvSpPr txBox="1"/>
          <p:nvPr/>
        </p:nvSpPr>
        <p:spPr>
          <a:xfrm>
            <a:off x="1208143" y="4283919"/>
            <a:ext cx="4731431" cy="2370872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t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0DADB5-7934-49E3-AB09-7015ED69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8343" y="3648223"/>
            <a:ext cx="5137533" cy="2876020"/>
          </a:xfrm>
          <a:prstGeom prst="roundRect">
            <a:avLst/>
          </a:prstGeom>
          <a:solidFill>
            <a:srgbClr val="F6FBFE"/>
          </a:solidFill>
          <a:ln w="508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9A3201-FA09-49FA-9E0E-FC83ED333B3D}"/>
              </a:ext>
            </a:extLst>
          </p:cNvPr>
          <p:cNvSpPr/>
          <p:nvPr/>
        </p:nvSpPr>
        <p:spPr>
          <a:xfrm>
            <a:off x="7426729" y="3449211"/>
            <a:ext cx="3597964" cy="357250"/>
          </a:xfrm>
          <a:prstGeom prst="roundRect">
            <a:avLst/>
          </a:prstGeom>
          <a:solidFill>
            <a:srgbClr val="FBFEF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Vad är vårt bidrag?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1DCF28-8885-43A7-A31F-B0845359AF1E}"/>
              </a:ext>
            </a:extLst>
          </p:cNvPr>
          <p:cNvSpPr txBox="1"/>
          <p:nvPr/>
        </p:nvSpPr>
        <p:spPr>
          <a:xfrm>
            <a:off x="7098976" y="4134984"/>
            <a:ext cx="4731431" cy="227637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t">
            <a:noAutofit/>
          </a:bodyPr>
          <a:lstStyle/>
          <a:p>
            <a:pPr marL="342900" lvl="0" indent="-342900">
              <a:spcAft>
                <a:spcPts val="306"/>
              </a:spcAft>
              <a:buFont typeface="Arial" panose="020B0604020202020204" pitchFamily="34" charset="0"/>
              <a:buChar char="•"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</a:t>
            </a:r>
          </a:p>
          <a:p>
            <a:pPr marL="342900" lvl="0" indent="-342900">
              <a:spcAft>
                <a:spcPts val="306"/>
              </a:spcAft>
              <a:buFont typeface="Arial" panose="020B0604020202020204" pitchFamily="34" charset="0"/>
              <a:buChar char="•"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</a:t>
            </a:r>
          </a:p>
          <a:p>
            <a:pPr marL="342900" lvl="0" indent="-342900">
              <a:spcAft>
                <a:spcPts val="306"/>
              </a:spcAft>
              <a:buFont typeface="Arial" panose="020B0604020202020204" pitchFamily="34" charset="0"/>
              <a:buChar char="•"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  <a:endParaRPr lang="sv-SE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6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8516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UZBwV1WEiOXfoo8TVO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D4KYW.Qb27LQ1RtVvdQ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hnvnYg9pISOtC72xMeJ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gUXrcbTVaqKT2Rd1are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D4KYW.Qb27LQ1RtVvdQ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ppt/theme/theme10.xml><?xml version="1.0" encoding="utf-8"?>
<a:theme xmlns:a="http://schemas.openxmlformats.org/drawingml/2006/main" name="12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ppt/theme/theme11.xml><?xml version="1.0" encoding="utf-8"?>
<a:theme xmlns:a="http://schemas.openxmlformats.org/drawingml/2006/main" name="1_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68633D1-67D6-4908-9F28-7722E2184211}" vid="{40D02779-D24F-424C-870E-39BED5281AF9}"/>
    </a:ext>
  </a:extLst>
</a:theme>
</file>

<file path=ppt/theme/theme12.xml><?xml version="1.0" encoding="utf-8"?>
<a:theme xmlns:a="http://schemas.openxmlformats.org/drawingml/2006/main" name="14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E875C82-7C33-42DD-AB25-F0015F3ABBE3}" vid="{76891D73-4184-4801-A9D8-B3436FF47395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6301ED9D-02C3-43F2-9BA4-71063E65DD25}"/>
    </a:ext>
  </a:extLst>
</a:theme>
</file>

<file path=ppt/theme/theme3.xml><?xml version="1.0" encoding="utf-8"?>
<a:theme xmlns:a="http://schemas.openxmlformats.org/drawingml/2006/main" name="Avslut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66ED20BD-EFF8-4B58-9379-C3A8841AD720}"/>
    </a:ext>
  </a:extLst>
</a:theme>
</file>

<file path=ppt/theme/theme4.xml><?xml version="1.0" encoding="utf-8"?>
<a:theme xmlns:a="http://schemas.openxmlformats.org/drawingml/2006/main" name="1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68633D1-67D6-4908-9F28-7722E2184211}" vid="{ED7320B5-01FD-4AAD-B03D-A246FFB706F5}"/>
    </a:ext>
  </a:extLst>
</a:theme>
</file>

<file path=ppt/theme/theme5.xml><?xml version="1.0" encoding="utf-8"?>
<a:theme xmlns:a="http://schemas.openxmlformats.org/drawingml/2006/main" name="2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ppt/theme/theme6.xml><?xml version="1.0" encoding="utf-8"?>
<a:theme xmlns:a="http://schemas.openxmlformats.org/drawingml/2006/main" name="3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ppt/theme/theme7.xml><?xml version="1.0" encoding="utf-8"?>
<a:theme xmlns:a="http://schemas.openxmlformats.org/drawingml/2006/main" name="4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ppt/theme/theme8.xml><?xml version="1.0" encoding="utf-8"?>
<a:theme xmlns:a="http://schemas.openxmlformats.org/drawingml/2006/main" name="5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ppt/theme/theme9.xml><?xml version="1.0" encoding="utf-8"?>
<a:theme xmlns:a="http://schemas.openxmlformats.org/drawingml/2006/main" name="7_SKL PPT Gul">
  <a:themeElements>
    <a:clrScheme name="SKL 2017">
      <a:dk1>
        <a:srgbClr val="000000"/>
      </a:dk1>
      <a:lt1>
        <a:srgbClr val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cdc54d-0023-40d5-b10f-0636cc5c2fb5">
      <UserInfo>
        <DisplayName>Josefin Klingvall</DisplayName>
        <AccountId>16</AccountId>
        <AccountType/>
      </UserInfo>
      <UserInfo>
        <DisplayName>Axel Lilja</DisplayName>
        <AccountId>1681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7BC8B28017C44F8F26E5EA32CE15E4" ma:contentTypeVersion="12" ma:contentTypeDescription="Create a new document." ma:contentTypeScope="" ma:versionID="006eaf89ebf56b754787b694c4e77e17">
  <xsd:schema xmlns:xsd="http://www.w3.org/2001/XMLSchema" xmlns:xs="http://www.w3.org/2001/XMLSchema" xmlns:p="http://schemas.microsoft.com/office/2006/metadata/properties" xmlns:ns2="9cf85e46-25f8-44e2-93eb-315bb1207d15" xmlns:ns3="07cdc54d-0023-40d5-b10f-0636cc5c2fb5" targetNamespace="http://schemas.microsoft.com/office/2006/metadata/properties" ma:root="true" ma:fieldsID="30cf2750570066b14a392e26329bac0d" ns2:_="" ns3:_="">
    <xsd:import namespace="9cf85e46-25f8-44e2-93eb-315bb1207d15"/>
    <xsd:import namespace="07cdc54d-0023-40d5-b10f-0636cc5c2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5e46-25f8-44e2-93eb-315bb1207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dc54d-0023-40d5-b10f-0636cc5c2fb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8AE460-04A9-4B90-8536-39F89764564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cf85e46-25f8-44e2-93eb-315bb1207d15"/>
    <ds:schemaRef ds:uri="07cdc54d-0023-40d5-b10f-0636cc5c2fb5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B4D488-9088-4F8E-9CBF-D3D3082DF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5e46-25f8-44e2-93eb-315bb1207d15"/>
    <ds:schemaRef ds:uri="07cdc54d-0023-40d5-b10f-0636cc5c2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AA3B55-626A-4F4E-ADF2-6B36437420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1539</Words>
  <Application>Microsoft Office PowerPoint</Application>
  <PresentationFormat>Bredbild</PresentationFormat>
  <Paragraphs>258</Paragraphs>
  <Slides>23</Slides>
  <Notes>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41" baseType="lpstr">
      <vt:lpstr>Arial</vt:lpstr>
      <vt:lpstr>Calibri</vt:lpstr>
      <vt:lpstr>Noto Sans Symbols</vt:lpstr>
      <vt:lpstr>Symbol</vt:lpstr>
      <vt:lpstr>Wingdings</vt:lpstr>
      <vt:lpstr>SKL PPT Gul</vt:lpstr>
      <vt:lpstr>Inledningsbilder</vt:lpstr>
      <vt:lpstr>Avslutningsbilder</vt:lpstr>
      <vt:lpstr>1_SKL PPT Gul</vt:lpstr>
      <vt:lpstr>2_SKL PPT Gul</vt:lpstr>
      <vt:lpstr>3_SKL PPT Gul</vt:lpstr>
      <vt:lpstr>4_SKL PPT Gul</vt:lpstr>
      <vt:lpstr>5_SKL PPT Gul</vt:lpstr>
      <vt:lpstr>7_SKL PPT Gul</vt:lpstr>
      <vt:lpstr>12_SKL PPT Gul</vt:lpstr>
      <vt:lpstr>1_Inledningsbilder</vt:lpstr>
      <vt:lpstr>14_SKL PPT Gul</vt:lpstr>
      <vt:lpstr>think-cell Slide</vt:lpstr>
      <vt:lpstr>Delarena: [Infoga namn]  Handslagsverkstad  [Infoga datum]  </vt:lpstr>
      <vt:lpstr>Välkomna – överblick över delarenans organisationer/personer</vt:lpstr>
      <vt:lpstr>Agenda</vt:lpstr>
      <vt:lpstr>Agenda </vt:lpstr>
      <vt:lpstr>Efter att vi enats om handslaget kommer delarenan övergå i en genomförandefas</vt:lpstr>
      <vt:lpstr>Delarenans planeringsfas är färdig – Hur går vi vidare?</vt:lpstr>
      <vt:lpstr>Syfte och mål för dagens möte</vt:lpstr>
      <vt:lpstr>Agenda.</vt:lpstr>
      <vt:lpstr>[Infoga delarenans namn]– vårt ”varför”, vårt engagemang och vårt bidrag</vt:lpstr>
      <vt:lpstr>Summering av verkstad 1: problemformulering för delarena [Infoga namn]</vt:lpstr>
      <vt:lpstr>Summering av verkstad 2: Målbild och hypoteser för delarena [Infoga namn]</vt:lpstr>
      <vt:lpstr>Summering av verkstad 3: Initiativbeskrivning för delarena [Infoga namn]</vt:lpstr>
      <vt:lpstr>Första hypotes (vid möte 2) som leder till bearbetat förslag till möte 3/avstämning</vt:lpstr>
      <vt:lpstr>Agenda --</vt:lpstr>
      <vt:lpstr>Förslag på upplägg för dagens diskussion</vt:lpstr>
      <vt:lpstr>Övergripande tankar om handslaget</vt:lpstr>
      <vt:lpstr>Nulägesbeskrivning och målsättningar</vt:lpstr>
      <vt:lpstr>Initiativ 1: [Infoga initiativnamn]</vt:lpstr>
      <vt:lpstr>Initiativ 2: [Infoga initiativnamn]</vt:lpstr>
      <vt:lpstr>Initiativ 3: [Infoga initiativnamn]</vt:lpstr>
      <vt:lpstr>Agenda – </vt:lpstr>
      <vt:lpstr>Nästa steg: Uppstart av genomförandefas</vt:lpstr>
      <vt:lpstr>Stort tack för din medverkan!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Mötesmaterial - Handslagsverkstad</dc:title>
  <dc:subject>Kraftsamling, Psykisk hälsa</dc:subject>
  <dc:creator/>
  <cp:lastModifiedBy/>
  <cp:revision>1</cp:revision>
  <dcterms:created xsi:type="dcterms:W3CDTF">2020-01-21T21:43:15Z</dcterms:created>
  <dcterms:modified xsi:type="dcterms:W3CDTF">2020-12-14T08:21:42Z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0x010100817BC8B28017C44F8F26E5EA32CE15E4</vt:lpwstr>
  </property>
</Properties>
</file>